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84" r:id="rId5"/>
  </p:sldMasterIdLst>
  <p:notesMasterIdLst>
    <p:notesMasterId r:id="rId43"/>
  </p:notesMasterIdLst>
  <p:sldIdLst>
    <p:sldId id="799" r:id="rId6"/>
    <p:sldId id="1114" r:id="rId7"/>
    <p:sldId id="1075" r:id="rId8"/>
    <p:sldId id="2147482379" r:id="rId9"/>
    <p:sldId id="421" r:id="rId10"/>
    <p:sldId id="2147482324" r:id="rId11"/>
    <p:sldId id="2147482327" r:id="rId12"/>
    <p:sldId id="2147482326" r:id="rId13"/>
    <p:sldId id="2147482328" r:id="rId14"/>
    <p:sldId id="2147482329" r:id="rId15"/>
    <p:sldId id="2147482363" r:id="rId16"/>
    <p:sldId id="2147482312" r:id="rId17"/>
    <p:sldId id="2147482237" r:id="rId18"/>
    <p:sldId id="2147482313" r:id="rId19"/>
    <p:sldId id="2147482348" r:id="rId20"/>
    <p:sldId id="2147482349" r:id="rId21"/>
    <p:sldId id="2147482284" r:id="rId22"/>
    <p:sldId id="2147482365" r:id="rId23"/>
    <p:sldId id="2147482378" r:id="rId24"/>
    <p:sldId id="2147482366" r:id="rId25"/>
    <p:sldId id="2147482377" r:id="rId26"/>
    <p:sldId id="2147482368" r:id="rId27"/>
    <p:sldId id="2147482362" r:id="rId28"/>
    <p:sldId id="2147482370" r:id="rId29"/>
    <p:sldId id="2147482352" r:id="rId30"/>
    <p:sldId id="2147482371" r:id="rId31"/>
    <p:sldId id="2147482364" r:id="rId32"/>
    <p:sldId id="2147482372" r:id="rId33"/>
    <p:sldId id="2147482351" r:id="rId34"/>
    <p:sldId id="2147482369" r:id="rId35"/>
    <p:sldId id="2147482353" r:id="rId36"/>
    <p:sldId id="2147482373" r:id="rId37"/>
    <p:sldId id="2147482354" r:id="rId38"/>
    <p:sldId id="2147482375" r:id="rId39"/>
    <p:sldId id="2147482380" r:id="rId40"/>
    <p:sldId id="2147482376" r:id="rId41"/>
    <p:sldId id="2147482381" r:id="rId42"/>
  </p:sldIdLst>
  <p:sldSz cx="2438400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8"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2"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4"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8"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69" pos="7728" userDrawn="1">
          <p15:clr>
            <a:srgbClr val="A4A3A4"/>
          </p15:clr>
        </p15:guide>
        <p15:guide id="70" orient="horz" pos="16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990C30F-F134-68B1-F075-3C68AC1C988A}" name="Nussbaum, Abraham2" initials="AN" userId="S::abraham.nussbaum@cuanschutz.edu::2012070e-29e3-4d51-9dea-5864cb491e69" providerId="AD"/>
  <p188:author id="{1D440B4A-45A4-F57A-F372-C99D7DD245B5}" name="Breeden, Amanda" initials="BA" userId="S::amanda.breeden@dhha.org::14b9b748-4d74-4d68-82d2-c2eca954d4eb" providerId="AD"/>
  <p188:author id="{6A2FAA5B-7C07-F88D-9E2B-FE6ADEB62312}" name="Weeks, Kimberly" initials="WK" userId="S::Kimberly.Weeks@dhha.org::0b1c5276-e21c-4ec0-bb77-cae993d42c34" providerId="AD"/>
  <p188:author id="{938AC95D-03B4-4B36-CE54-85CEBE91A1C0}" name="Valeras, Marisa" initials="VM" userId="S::marisa.valeras@dhha.org::1ef9679c-56f6-425c-ac55-a7594e17b6de" providerId="AD"/>
  <p188:author id="{079DEB6E-A6E5-1CF2-39C7-1E838F9B7BE1}" name="THCGME" initials="" userId="Anonymous_THCGME" providerId="None"/>
  <p188:author id="{4677727D-F9A5-BD42-D537-2A73F5635664}" name="Weeks, Kimberly" initials="WK" userId="S::kimberly.weeks@dhha.org::0b1c5276-e21c-4ec0-bb77-cae993d42c34" providerId="AD"/>
  <p188:author id="{DECC7885-AE46-3F8D-3EE6-4306EA89AD78}" name="Rhine, Victoria" initials="RV" userId="S::vicky.rhine@dhha.org::2a800404-6866-4cf9-bea5-9dc0776c7a49" providerId="AD"/>
  <p188:author id="{78045F9E-C26C-35EE-E505-B5EF4AED7B53}" name="Meadows, Sarah" initials="MS" userId="S::sarah.meadows@dhha.org::0f51bb4c-e8ca-4cb5-8087-033b2ca65ac1" providerId="AD"/>
  <p188:author id="{C24C909E-6D19-527C-C43F-8D44A8A95AAE}" name="abraham nussbaum" initials="" userId="Anonymous_abraham nussbaum" providerId="None"/>
  <p188:author id="{CF1366CA-780E-1B86-5F14-F16D02FC24AE}" name="Mancine, Kelley" initials="MK" userId="S::kelley.mancine@dhha.org::44600b86-6172-4e0e-8a8b-bf51f21e069c" providerId="AD"/>
  <p188:author id="{4AEE9BE0-1D98-EBE4-192C-E6A3ED71DCC2}" name="Snyder, Madilyn" initials="SM" userId="S::madilyn.snyder@dhha.org::fa2d9295-bbf4-4d7e-8b8c-bae9b3d56631" providerId="AD"/>
  <p188:author id="{06F64DFD-DC4D-C48D-B3B2-DDB60BB58B3F}" name="Nussbaum, Abraham MD" initials="NA" userId="S::abraham.nussbaum@dhha.org::c178345d-7af8-4abe-9210-9763c722cae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THCGME" initials="" lastIdx="1" clrIdx="0"/>
  <p:cmAuthor id="2" name="abraham nussbaum"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008EBF"/>
    <a:srgbClr val="40B4E5"/>
    <a:srgbClr val="EA5F4C"/>
    <a:srgbClr val="1F2A44"/>
    <a:srgbClr val="006BA6"/>
    <a:srgbClr val="5B2B82"/>
    <a:srgbClr val="6BBBAE"/>
    <a:srgbClr val="FF671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649"/>
    <p:restoredTop sz="80071"/>
  </p:normalViewPr>
  <p:slideViewPr>
    <p:cSldViewPr snapToGrid="0">
      <p:cViewPr varScale="1">
        <p:scale>
          <a:sx n="46" d="100"/>
          <a:sy n="46" d="100"/>
        </p:scale>
        <p:origin x="648" y="184"/>
      </p:cViewPr>
      <p:guideLst>
        <p:guide pos="7728"/>
        <p:guide orient="horz" pos="1680"/>
      </p:guideLst>
    </p:cSldViewPr>
  </p:slideViewPr>
  <p:notesTextViewPr>
    <p:cViewPr>
      <p:scale>
        <a:sx n="1" d="1"/>
        <a:sy n="1" d="1"/>
      </p:scale>
      <p:origin x="0" y="0"/>
    </p:cViewPr>
  </p:notesText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theme" Target="theme/theme1.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commentAuthors" Target="commentAuthor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viewProps" Target="viewProps.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F5D48E7-86A4-4514-815D-56E53D56032E}"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DFEAC7C3-02F1-4896-AF2C-7F2AEA71AFD0}">
      <dgm:prSet custT="1"/>
      <dgm:spPr/>
      <dgm:t>
        <a:bodyPr/>
        <a:lstStyle/>
        <a:p>
          <a:r>
            <a:rPr lang="en-US" sz="2800" dirty="0">
              <a:latin typeface="Nunito Sans" pitchFamily="2" charset="77"/>
            </a:rPr>
            <a:t>Avoid smoking and alcohol abuse.​</a:t>
          </a:r>
        </a:p>
      </dgm:t>
    </dgm:pt>
    <dgm:pt modelId="{81C59376-7E41-46BE-B39E-D5125A1A5D8C}" type="parTrans" cxnId="{E085D087-9D59-4A44-AABF-F15DE040C383}">
      <dgm:prSet/>
      <dgm:spPr/>
      <dgm:t>
        <a:bodyPr/>
        <a:lstStyle/>
        <a:p>
          <a:endParaRPr lang="en-US"/>
        </a:p>
      </dgm:t>
    </dgm:pt>
    <dgm:pt modelId="{2EF1BE98-536C-44AA-B03F-405E8855B928}" type="sibTrans" cxnId="{E085D087-9D59-4A44-AABF-F15DE040C383}">
      <dgm:prSet/>
      <dgm:spPr/>
      <dgm:t>
        <a:bodyPr/>
        <a:lstStyle/>
        <a:p>
          <a:endParaRPr lang="en-US"/>
        </a:p>
      </dgm:t>
    </dgm:pt>
    <dgm:pt modelId="{5E9D121F-147C-4669-8BD7-946F3995195B}">
      <dgm:prSet custT="1"/>
      <dgm:spPr/>
      <dgm:t>
        <a:bodyPr/>
        <a:lstStyle/>
        <a:p>
          <a:r>
            <a:rPr lang="en-US" sz="2800">
              <a:latin typeface="Nunito Sans" pitchFamily="2" charset="77"/>
            </a:rPr>
            <a:t>Employ mature defense mechanisms, like humor, when life gets hard.​</a:t>
          </a:r>
        </a:p>
      </dgm:t>
    </dgm:pt>
    <dgm:pt modelId="{7EF28B70-2B4B-4BB6-9DEC-B7C7378428BD}" type="parTrans" cxnId="{D4516C69-7AF0-46E2-B306-4A764BC850EB}">
      <dgm:prSet/>
      <dgm:spPr/>
      <dgm:t>
        <a:bodyPr/>
        <a:lstStyle/>
        <a:p>
          <a:endParaRPr lang="en-US"/>
        </a:p>
      </dgm:t>
    </dgm:pt>
    <dgm:pt modelId="{4B57DF10-94A7-4C55-B072-DECEEBEAC838}" type="sibTrans" cxnId="{D4516C69-7AF0-46E2-B306-4A764BC850EB}">
      <dgm:prSet/>
      <dgm:spPr/>
      <dgm:t>
        <a:bodyPr/>
        <a:lstStyle/>
        <a:p>
          <a:endParaRPr lang="en-US"/>
        </a:p>
      </dgm:t>
    </dgm:pt>
    <dgm:pt modelId="{0DFDEBD3-EC4E-465D-8F4D-EE7B69C36E46}">
      <dgm:prSet custT="1"/>
      <dgm:spPr/>
      <dgm:t>
        <a:bodyPr/>
        <a:lstStyle/>
        <a:p>
          <a:r>
            <a:rPr lang="en-US" sz="2800" b="1" i="1" dirty="0">
              <a:latin typeface="Nunito Sans" pitchFamily="2" charset="77"/>
            </a:rPr>
            <a:t>Stable marriage. “Happiness is love, full stop.”​</a:t>
          </a:r>
        </a:p>
      </dgm:t>
    </dgm:pt>
    <dgm:pt modelId="{3B8AF29B-17FB-4162-AB8C-27886B83045F}" type="parTrans" cxnId="{D98AE129-AA34-4BE3-81EC-1061822C909C}">
      <dgm:prSet/>
      <dgm:spPr/>
      <dgm:t>
        <a:bodyPr/>
        <a:lstStyle/>
        <a:p>
          <a:endParaRPr lang="en-US"/>
        </a:p>
      </dgm:t>
    </dgm:pt>
    <dgm:pt modelId="{4E7FDD07-FC3B-47A6-8DCF-ED677C58312C}" type="sibTrans" cxnId="{D98AE129-AA34-4BE3-81EC-1061822C909C}">
      <dgm:prSet/>
      <dgm:spPr/>
      <dgm:t>
        <a:bodyPr/>
        <a:lstStyle/>
        <a:p>
          <a:endParaRPr lang="en-US"/>
        </a:p>
      </dgm:t>
    </dgm:pt>
    <dgm:pt modelId="{436E5D5D-7C1F-402F-A0BA-E44788B02F78}">
      <dgm:prSet custT="1"/>
      <dgm:spPr/>
      <dgm:t>
        <a:bodyPr/>
        <a:lstStyle/>
        <a:p>
          <a:r>
            <a:rPr lang="en-US" sz="2800">
              <a:latin typeface="Nunito Sans" pitchFamily="2" charset="77"/>
            </a:rPr>
            <a:t>Maintain a healthy BMI​</a:t>
          </a:r>
        </a:p>
      </dgm:t>
    </dgm:pt>
    <dgm:pt modelId="{314E523D-1A64-42BF-81D7-56FF9F0BAC66}" type="parTrans" cxnId="{462A45E6-1032-4723-B149-41E9574AA883}">
      <dgm:prSet/>
      <dgm:spPr/>
      <dgm:t>
        <a:bodyPr/>
        <a:lstStyle/>
        <a:p>
          <a:endParaRPr lang="en-US"/>
        </a:p>
      </dgm:t>
    </dgm:pt>
    <dgm:pt modelId="{1EE84112-7837-44DB-B55A-FF2985672119}" type="sibTrans" cxnId="{462A45E6-1032-4723-B149-41E9574AA883}">
      <dgm:prSet/>
      <dgm:spPr/>
      <dgm:t>
        <a:bodyPr/>
        <a:lstStyle/>
        <a:p>
          <a:endParaRPr lang="en-US"/>
        </a:p>
      </dgm:t>
    </dgm:pt>
    <dgm:pt modelId="{111D064A-160D-4381-8508-DE93F77C7C8E}">
      <dgm:prSet custT="1"/>
      <dgm:spPr/>
      <dgm:t>
        <a:bodyPr/>
        <a:lstStyle/>
        <a:p>
          <a:r>
            <a:rPr lang="en-US" sz="2800" dirty="0">
              <a:latin typeface="Nunito Sans" pitchFamily="2" charset="77"/>
            </a:rPr>
            <a:t>Engage in some regular exercise​</a:t>
          </a:r>
        </a:p>
      </dgm:t>
    </dgm:pt>
    <dgm:pt modelId="{35C5D7B7-253C-4B64-B672-CD66649274A0}" type="parTrans" cxnId="{BAA14FA7-CA40-402B-86AA-2A411F6E41C8}">
      <dgm:prSet/>
      <dgm:spPr/>
      <dgm:t>
        <a:bodyPr/>
        <a:lstStyle/>
        <a:p>
          <a:endParaRPr lang="en-US"/>
        </a:p>
      </dgm:t>
    </dgm:pt>
    <dgm:pt modelId="{8CE50AF3-825A-4335-B6B7-708D1D696FCB}" type="sibTrans" cxnId="{BAA14FA7-CA40-402B-86AA-2A411F6E41C8}">
      <dgm:prSet/>
      <dgm:spPr/>
      <dgm:t>
        <a:bodyPr/>
        <a:lstStyle/>
        <a:p>
          <a:endParaRPr lang="en-US"/>
        </a:p>
      </dgm:t>
    </dgm:pt>
    <dgm:pt modelId="{91F656D5-FC78-4350-87C8-CC45AC3C1A4A}">
      <dgm:prSet custT="1"/>
      <dgm:spPr/>
      <dgm:t>
        <a:bodyPr/>
        <a:lstStyle/>
        <a:p>
          <a:r>
            <a:rPr lang="en-US" sz="2800" dirty="0">
              <a:latin typeface="Nunito Sans" pitchFamily="2" charset="77"/>
            </a:rPr>
            <a:t>Years of education are associated with improved happiness. ​</a:t>
          </a:r>
        </a:p>
      </dgm:t>
    </dgm:pt>
    <dgm:pt modelId="{14B2A340-FF00-4900-AEF0-7FABA0687726}" type="parTrans" cxnId="{87DEE729-BC0A-41DA-83CF-CF1A48F0016F}">
      <dgm:prSet/>
      <dgm:spPr/>
      <dgm:t>
        <a:bodyPr/>
        <a:lstStyle/>
        <a:p>
          <a:endParaRPr lang="en-US"/>
        </a:p>
      </dgm:t>
    </dgm:pt>
    <dgm:pt modelId="{4F7E8C41-37A7-4561-8CCC-93665AAAF473}" type="sibTrans" cxnId="{87DEE729-BC0A-41DA-83CF-CF1A48F0016F}">
      <dgm:prSet/>
      <dgm:spPr/>
      <dgm:t>
        <a:bodyPr/>
        <a:lstStyle/>
        <a:p>
          <a:endParaRPr lang="en-US"/>
        </a:p>
      </dgm:t>
    </dgm:pt>
    <dgm:pt modelId="{C40F0FEE-246E-4EF6-94C1-2475754A6CE7}">
      <dgm:prSet custT="1"/>
      <dgm:spPr/>
      <dgm:t>
        <a:bodyPr/>
        <a:lstStyle/>
        <a:p>
          <a:r>
            <a:rPr lang="en-US" sz="2800" dirty="0">
              <a:latin typeface="Nunito Sans" pitchFamily="2" charset="77"/>
            </a:rPr>
            <a:t>Generativity: Build a good life, a well-rounded self, and then give back.</a:t>
          </a:r>
        </a:p>
      </dgm:t>
    </dgm:pt>
    <dgm:pt modelId="{38E8BECD-C489-4818-B119-2730B4C65395}" type="parTrans" cxnId="{9518B5FC-0D58-4867-A08E-B867B2EB8456}">
      <dgm:prSet/>
      <dgm:spPr/>
      <dgm:t>
        <a:bodyPr/>
        <a:lstStyle/>
        <a:p>
          <a:endParaRPr lang="en-US"/>
        </a:p>
      </dgm:t>
    </dgm:pt>
    <dgm:pt modelId="{14960CD3-3B8D-4718-8AC2-914FABBF81D8}" type="sibTrans" cxnId="{9518B5FC-0D58-4867-A08E-B867B2EB8456}">
      <dgm:prSet/>
      <dgm:spPr/>
      <dgm:t>
        <a:bodyPr/>
        <a:lstStyle/>
        <a:p>
          <a:endParaRPr lang="en-US"/>
        </a:p>
      </dgm:t>
    </dgm:pt>
    <dgm:pt modelId="{7C162AC8-5F29-E044-9EB9-43F7ADD946E8}" type="pres">
      <dgm:prSet presAssocID="{7F5D48E7-86A4-4514-815D-56E53D56032E}" presName="linear" presStyleCnt="0">
        <dgm:presLayoutVars>
          <dgm:animLvl val="lvl"/>
          <dgm:resizeHandles val="exact"/>
        </dgm:presLayoutVars>
      </dgm:prSet>
      <dgm:spPr/>
    </dgm:pt>
    <dgm:pt modelId="{8077346A-8DC0-2949-BB16-62A52BA1CB68}" type="pres">
      <dgm:prSet presAssocID="{DFEAC7C3-02F1-4896-AF2C-7F2AEA71AFD0}" presName="parentText" presStyleLbl="node1" presStyleIdx="0" presStyleCnt="7">
        <dgm:presLayoutVars>
          <dgm:chMax val="0"/>
          <dgm:bulletEnabled val="1"/>
        </dgm:presLayoutVars>
      </dgm:prSet>
      <dgm:spPr/>
    </dgm:pt>
    <dgm:pt modelId="{78969297-927F-4B43-8E23-D8682BA78880}" type="pres">
      <dgm:prSet presAssocID="{2EF1BE98-536C-44AA-B03F-405E8855B928}" presName="spacer" presStyleCnt="0"/>
      <dgm:spPr/>
    </dgm:pt>
    <dgm:pt modelId="{5C54315B-311B-ED4D-9919-7E7349F4D5E5}" type="pres">
      <dgm:prSet presAssocID="{5E9D121F-147C-4669-8BD7-946F3995195B}" presName="parentText" presStyleLbl="node1" presStyleIdx="1" presStyleCnt="7">
        <dgm:presLayoutVars>
          <dgm:chMax val="0"/>
          <dgm:bulletEnabled val="1"/>
        </dgm:presLayoutVars>
      </dgm:prSet>
      <dgm:spPr/>
    </dgm:pt>
    <dgm:pt modelId="{12979386-5683-004E-A8AF-16EE7E2155DB}" type="pres">
      <dgm:prSet presAssocID="{4B57DF10-94A7-4C55-B072-DECEEBEAC838}" presName="spacer" presStyleCnt="0"/>
      <dgm:spPr/>
    </dgm:pt>
    <dgm:pt modelId="{EEDB5049-1AAE-D043-8612-71252DA57D13}" type="pres">
      <dgm:prSet presAssocID="{436E5D5D-7C1F-402F-A0BA-E44788B02F78}" presName="parentText" presStyleLbl="node1" presStyleIdx="2" presStyleCnt="7">
        <dgm:presLayoutVars>
          <dgm:chMax val="0"/>
          <dgm:bulletEnabled val="1"/>
        </dgm:presLayoutVars>
      </dgm:prSet>
      <dgm:spPr/>
    </dgm:pt>
    <dgm:pt modelId="{8F55B000-6DDD-DD43-B4B0-8CA6E6D9DB08}" type="pres">
      <dgm:prSet presAssocID="{1EE84112-7837-44DB-B55A-FF2985672119}" presName="spacer" presStyleCnt="0"/>
      <dgm:spPr/>
    </dgm:pt>
    <dgm:pt modelId="{9949E5C7-073B-9447-BC1F-DB712ADC4621}" type="pres">
      <dgm:prSet presAssocID="{111D064A-160D-4381-8508-DE93F77C7C8E}" presName="parentText" presStyleLbl="node1" presStyleIdx="3" presStyleCnt="7">
        <dgm:presLayoutVars>
          <dgm:chMax val="0"/>
          <dgm:bulletEnabled val="1"/>
        </dgm:presLayoutVars>
      </dgm:prSet>
      <dgm:spPr/>
    </dgm:pt>
    <dgm:pt modelId="{DF8E8F4E-D986-764F-A777-0CC5D9C3B3F0}" type="pres">
      <dgm:prSet presAssocID="{8CE50AF3-825A-4335-B6B7-708D1D696FCB}" presName="spacer" presStyleCnt="0"/>
      <dgm:spPr/>
    </dgm:pt>
    <dgm:pt modelId="{03DB1A50-1319-D245-A536-7D22CE83BA14}" type="pres">
      <dgm:prSet presAssocID="{91F656D5-FC78-4350-87C8-CC45AC3C1A4A}" presName="parentText" presStyleLbl="node1" presStyleIdx="4" presStyleCnt="7">
        <dgm:presLayoutVars>
          <dgm:chMax val="0"/>
          <dgm:bulletEnabled val="1"/>
        </dgm:presLayoutVars>
      </dgm:prSet>
      <dgm:spPr/>
    </dgm:pt>
    <dgm:pt modelId="{49B77857-B772-FC4A-8C4C-4A5DE80E71B9}" type="pres">
      <dgm:prSet presAssocID="{4F7E8C41-37A7-4561-8CCC-93665AAAF473}" presName="spacer" presStyleCnt="0"/>
      <dgm:spPr/>
    </dgm:pt>
    <dgm:pt modelId="{417BE044-0F92-A149-8C02-47A17EABF480}" type="pres">
      <dgm:prSet presAssocID="{C40F0FEE-246E-4EF6-94C1-2475754A6CE7}" presName="parentText" presStyleLbl="node1" presStyleIdx="5" presStyleCnt="7">
        <dgm:presLayoutVars>
          <dgm:chMax val="0"/>
          <dgm:bulletEnabled val="1"/>
        </dgm:presLayoutVars>
      </dgm:prSet>
      <dgm:spPr/>
    </dgm:pt>
    <dgm:pt modelId="{181ED8D7-C229-B944-ADBE-21895A0A4E2D}" type="pres">
      <dgm:prSet presAssocID="{14960CD3-3B8D-4718-8AC2-914FABBF81D8}" presName="spacer" presStyleCnt="0"/>
      <dgm:spPr/>
    </dgm:pt>
    <dgm:pt modelId="{A0B52B16-8ACF-EA45-9C7C-54D1B235E6AB}" type="pres">
      <dgm:prSet presAssocID="{0DFDEBD3-EC4E-465D-8F4D-EE7B69C36E46}" presName="parentText" presStyleLbl="node1" presStyleIdx="6" presStyleCnt="7">
        <dgm:presLayoutVars>
          <dgm:chMax val="0"/>
          <dgm:bulletEnabled val="1"/>
        </dgm:presLayoutVars>
      </dgm:prSet>
      <dgm:spPr/>
    </dgm:pt>
  </dgm:ptLst>
  <dgm:cxnLst>
    <dgm:cxn modelId="{88B6EB03-6335-F248-B3CE-00C05F85DD48}" type="presOf" srcId="{91F656D5-FC78-4350-87C8-CC45AC3C1A4A}" destId="{03DB1A50-1319-D245-A536-7D22CE83BA14}" srcOrd="0" destOrd="0" presId="urn:microsoft.com/office/officeart/2005/8/layout/vList2"/>
    <dgm:cxn modelId="{5EF70A10-3664-B24A-94CA-2F28E778E169}" type="presOf" srcId="{111D064A-160D-4381-8508-DE93F77C7C8E}" destId="{9949E5C7-073B-9447-BC1F-DB712ADC4621}" srcOrd="0" destOrd="0" presId="urn:microsoft.com/office/officeart/2005/8/layout/vList2"/>
    <dgm:cxn modelId="{D98AE129-AA34-4BE3-81EC-1061822C909C}" srcId="{7F5D48E7-86A4-4514-815D-56E53D56032E}" destId="{0DFDEBD3-EC4E-465D-8F4D-EE7B69C36E46}" srcOrd="6" destOrd="0" parTransId="{3B8AF29B-17FB-4162-AB8C-27886B83045F}" sibTransId="{4E7FDD07-FC3B-47A6-8DCF-ED677C58312C}"/>
    <dgm:cxn modelId="{87DEE729-BC0A-41DA-83CF-CF1A48F0016F}" srcId="{7F5D48E7-86A4-4514-815D-56E53D56032E}" destId="{91F656D5-FC78-4350-87C8-CC45AC3C1A4A}" srcOrd="4" destOrd="0" parTransId="{14B2A340-FF00-4900-AEF0-7FABA0687726}" sibTransId="{4F7E8C41-37A7-4561-8CCC-93665AAAF473}"/>
    <dgm:cxn modelId="{B89BE237-8CC3-D545-A32A-6039207182F7}" type="presOf" srcId="{7F5D48E7-86A4-4514-815D-56E53D56032E}" destId="{7C162AC8-5F29-E044-9EB9-43F7ADD946E8}" srcOrd="0" destOrd="0" presId="urn:microsoft.com/office/officeart/2005/8/layout/vList2"/>
    <dgm:cxn modelId="{CCCE8E5E-E05D-5740-BC79-0569F132DAFA}" type="presOf" srcId="{C40F0FEE-246E-4EF6-94C1-2475754A6CE7}" destId="{417BE044-0F92-A149-8C02-47A17EABF480}" srcOrd="0" destOrd="0" presId="urn:microsoft.com/office/officeart/2005/8/layout/vList2"/>
    <dgm:cxn modelId="{D4516C69-7AF0-46E2-B306-4A764BC850EB}" srcId="{7F5D48E7-86A4-4514-815D-56E53D56032E}" destId="{5E9D121F-147C-4669-8BD7-946F3995195B}" srcOrd="1" destOrd="0" parTransId="{7EF28B70-2B4B-4BB6-9DEC-B7C7378428BD}" sibTransId="{4B57DF10-94A7-4C55-B072-DECEEBEAC838}"/>
    <dgm:cxn modelId="{E085D087-9D59-4A44-AABF-F15DE040C383}" srcId="{7F5D48E7-86A4-4514-815D-56E53D56032E}" destId="{DFEAC7C3-02F1-4896-AF2C-7F2AEA71AFD0}" srcOrd="0" destOrd="0" parTransId="{81C59376-7E41-46BE-B39E-D5125A1A5D8C}" sibTransId="{2EF1BE98-536C-44AA-B03F-405E8855B928}"/>
    <dgm:cxn modelId="{BAA14FA7-CA40-402B-86AA-2A411F6E41C8}" srcId="{7F5D48E7-86A4-4514-815D-56E53D56032E}" destId="{111D064A-160D-4381-8508-DE93F77C7C8E}" srcOrd="3" destOrd="0" parTransId="{35C5D7B7-253C-4B64-B672-CD66649274A0}" sibTransId="{8CE50AF3-825A-4335-B6B7-708D1D696FCB}"/>
    <dgm:cxn modelId="{594E1DB0-A8C2-324D-9391-41AAF2947E8B}" type="presOf" srcId="{5E9D121F-147C-4669-8BD7-946F3995195B}" destId="{5C54315B-311B-ED4D-9919-7E7349F4D5E5}" srcOrd="0" destOrd="0" presId="urn:microsoft.com/office/officeart/2005/8/layout/vList2"/>
    <dgm:cxn modelId="{0AC341C6-0601-1941-ABD2-D321ADE2B930}" type="presOf" srcId="{436E5D5D-7C1F-402F-A0BA-E44788B02F78}" destId="{EEDB5049-1AAE-D043-8612-71252DA57D13}" srcOrd="0" destOrd="0" presId="urn:microsoft.com/office/officeart/2005/8/layout/vList2"/>
    <dgm:cxn modelId="{174253DD-BF4D-6D46-9CA4-55D6E782E215}" type="presOf" srcId="{0DFDEBD3-EC4E-465D-8F4D-EE7B69C36E46}" destId="{A0B52B16-8ACF-EA45-9C7C-54D1B235E6AB}" srcOrd="0" destOrd="0" presId="urn:microsoft.com/office/officeart/2005/8/layout/vList2"/>
    <dgm:cxn modelId="{462A45E6-1032-4723-B149-41E9574AA883}" srcId="{7F5D48E7-86A4-4514-815D-56E53D56032E}" destId="{436E5D5D-7C1F-402F-A0BA-E44788B02F78}" srcOrd="2" destOrd="0" parTransId="{314E523D-1A64-42BF-81D7-56FF9F0BAC66}" sibTransId="{1EE84112-7837-44DB-B55A-FF2985672119}"/>
    <dgm:cxn modelId="{9518B5FC-0D58-4867-A08E-B867B2EB8456}" srcId="{7F5D48E7-86A4-4514-815D-56E53D56032E}" destId="{C40F0FEE-246E-4EF6-94C1-2475754A6CE7}" srcOrd="5" destOrd="0" parTransId="{38E8BECD-C489-4818-B119-2730B4C65395}" sibTransId="{14960CD3-3B8D-4718-8AC2-914FABBF81D8}"/>
    <dgm:cxn modelId="{6418E6FE-51B4-D24B-A264-12A043A997A6}" type="presOf" srcId="{DFEAC7C3-02F1-4896-AF2C-7F2AEA71AFD0}" destId="{8077346A-8DC0-2949-BB16-62A52BA1CB68}" srcOrd="0" destOrd="0" presId="urn:microsoft.com/office/officeart/2005/8/layout/vList2"/>
    <dgm:cxn modelId="{9765DC9C-9190-1E4C-999C-78BB2A88D9F7}" type="presParOf" srcId="{7C162AC8-5F29-E044-9EB9-43F7ADD946E8}" destId="{8077346A-8DC0-2949-BB16-62A52BA1CB68}" srcOrd="0" destOrd="0" presId="urn:microsoft.com/office/officeart/2005/8/layout/vList2"/>
    <dgm:cxn modelId="{9302B49B-9A71-EE44-9F15-EBB922A6ED28}" type="presParOf" srcId="{7C162AC8-5F29-E044-9EB9-43F7ADD946E8}" destId="{78969297-927F-4B43-8E23-D8682BA78880}" srcOrd="1" destOrd="0" presId="urn:microsoft.com/office/officeart/2005/8/layout/vList2"/>
    <dgm:cxn modelId="{FB2035B6-6B43-7241-B618-6594FDA05CE4}" type="presParOf" srcId="{7C162AC8-5F29-E044-9EB9-43F7ADD946E8}" destId="{5C54315B-311B-ED4D-9919-7E7349F4D5E5}" srcOrd="2" destOrd="0" presId="urn:microsoft.com/office/officeart/2005/8/layout/vList2"/>
    <dgm:cxn modelId="{ED717B20-6D5A-434D-ADA3-3AF0C1ECD024}" type="presParOf" srcId="{7C162AC8-5F29-E044-9EB9-43F7ADD946E8}" destId="{12979386-5683-004E-A8AF-16EE7E2155DB}" srcOrd="3" destOrd="0" presId="urn:microsoft.com/office/officeart/2005/8/layout/vList2"/>
    <dgm:cxn modelId="{FCB1147E-8451-0840-9071-C6974F51A933}" type="presParOf" srcId="{7C162AC8-5F29-E044-9EB9-43F7ADD946E8}" destId="{EEDB5049-1AAE-D043-8612-71252DA57D13}" srcOrd="4" destOrd="0" presId="urn:microsoft.com/office/officeart/2005/8/layout/vList2"/>
    <dgm:cxn modelId="{5BF9EF5B-472F-6E44-9C01-C368F3760390}" type="presParOf" srcId="{7C162AC8-5F29-E044-9EB9-43F7ADD946E8}" destId="{8F55B000-6DDD-DD43-B4B0-8CA6E6D9DB08}" srcOrd="5" destOrd="0" presId="urn:microsoft.com/office/officeart/2005/8/layout/vList2"/>
    <dgm:cxn modelId="{390B4535-801A-074C-8289-FFFC23DD8D76}" type="presParOf" srcId="{7C162AC8-5F29-E044-9EB9-43F7ADD946E8}" destId="{9949E5C7-073B-9447-BC1F-DB712ADC4621}" srcOrd="6" destOrd="0" presId="urn:microsoft.com/office/officeart/2005/8/layout/vList2"/>
    <dgm:cxn modelId="{4CE9C729-A580-3B49-9346-D46B741D9142}" type="presParOf" srcId="{7C162AC8-5F29-E044-9EB9-43F7ADD946E8}" destId="{DF8E8F4E-D986-764F-A777-0CC5D9C3B3F0}" srcOrd="7" destOrd="0" presId="urn:microsoft.com/office/officeart/2005/8/layout/vList2"/>
    <dgm:cxn modelId="{E5A0C79C-FB85-4E43-A7D8-0C1A84DED7E7}" type="presParOf" srcId="{7C162AC8-5F29-E044-9EB9-43F7ADD946E8}" destId="{03DB1A50-1319-D245-A536-7D22CE83BA14}" srcOrd="8" destOrd="0" presId="urn:microsoft.com/office/officeart/2005/8/layout/vList2"/>
    <dgm:cxn modelId="{76206CFB-949A-9F40-95BC-2A56C0DFF00B}" type="presParOf" srcId="{7C162AC8-5F29-E044-9EB9-43F7ADD946E8}" destId="{49B77857-B772-FC4A-8C4C-4A5DE80E71B9}" srcOrd="9" destOrd="0" presId="urn:microsoft.com/office/officeart/2005/8/layout/vList2"/>
    <dgm:cxn modelId="{FA53DE2F-FE63-1245-B64D-207A20E4213B}" type="presParOf" srcId="{7C162AC8-5F29-E044-9EB9-43F7ADD946E8}" destId="{417BE044-0F92-A149-8C02-47A17EABF480}" srcOrd="10" destOrd="0" presId="urn:microsoft.com/office/officeart/2005/8/layout/vList2"/>
    <dgm:cxn modelId="{107EA6F3-9BAE-744B-A4AE-C0D24996FDBC}" type="presParOf" srcId="{7C162AC8-5F29-E044-9EB9-43F7ADD946E8}" destId="{181ED8D7-C229-B944-ADBE-21895A0A4E2D}" srcOrd="11" destOrd="0" presId="urn:microsoft.com/office/officeart/2005/8/layout/vList2"/>
    <dgm:cxn modelId="{CE761069-F08A-2449-9963-723CEB7C780B}" type="presParOf" srcId="{7C162AC8-5F29-E044-9EB9-43F7ADD946E8}" destId="{A0B52B16-8ACF-EA45-9C7C-54D1B235E6AB}" srcOrd="12" destOrd="0" presId="urn:microsoft.com/office/officeart/2005/8/layout/v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77346A-8DC0-2949-BB16-62A52BA1CB68}">
      <dsp:nvSpPr>
        <dsp:cNvPr id="0" name=""/>
        <dsp:cNvSpPr/>
      </dsp:nvSpPr>
      <dsp:spPr>
        <a:xfrm>
          <a:off x="0" y="4959"/>
          <a:ext cx="14010894" cy="8611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Nunito Sans" pitchFamily="2" charset="77"/>
            </a:rPr>
            <a:t>Avoid smoking and alcohol abuse.​</a:t>
          </a:r>
        </a:p>
      </dsp:txBody>
      <dsp:txXfrm>
        <a:off x="42036" y="46995"/>
        <a:ext cx="13926822" cy="777048"/>
      </dsp:txXfrm>
    </dsp:sp>
    <dsp:sp modelId="{5C54315B-311B-ED4D-9919-7E7349F4D5E5}">
      <dsp:nvSpPr>
        <dsp:cNvPr id="0" name=""/>
        <dsp:cNvSpPr/>
      </dsp:nvSpPr>
      <dsp:spPr>
        <a:xfrm>
          <a:off x="0" y="998559"/>
          <a:ext cx="14010894" cy="86112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latin typeface="Nunito Sans" pitchFamily="2" charset="77"/>
            </a:rPr>
            <a:t>Employ mature defense mechanisms, like humor, when life gets hard.​</a:t>
          </a:r>
        </a:p>
      </dsp:txBody>
      <dsp:txXfrm>
        <a:off x="42036" y="1040595"/>
        <a:ext cx="13926822" cy="777048"/>
      </dsp:txXfrm>
    </dsp:sp>
    <dsp:sp modelId="{EEDB5049-1AAE-D043-8612-71252DA57D13}">
      <dsp:nvSpPr>
        <dsp:cNvPr id="0" name=""/>
        <dsp:cNvSpPr/>
      </dsp:nvSpPr>
      <dsp:spPr>
        <a:xfrm>
          <a:off x="0" y="1992159"/>
          <a:ext cx="14010894" cy="86112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latin typeface="Nunito Sans" pitchFamily="2" charset="77"/>
            </a:rPr>
            <a:t>Maintain a healthy BMI​</a:t>
          </a:r>
        </a:p>
      </dsp:txBody>
      <dsp:txXfrm>
        <a:off x="42036" y="2034195"/>
        <a:ext cx="13926822" cy="777048"/>
      </dsp:txXfrm>
    </dsp:sp>
    <dsp:sp modelId="{9949E5C7-073B-9447-BC1F-DB712ADC4621}">
      <dsp:nvSpPr>
        <dsp:cNvPr id="0" name=""/>
        <dsp:cNvSpPr/>
      </dsp:nvSpPr>
      <dsp:spPr>
        <a:xfrm>
          <a:off x="0" y="2985759"/>
          <a:ext cx="14010894" cy="861120"/>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Nunito Sans" pitchFamily="2" charset="77"/>
            </a:rPr>
            <a:t>Engage in some regular exercise​</a:t>
          </a:r>
        </a:p>
      </dsp:txBody>
      <dsp:txXfrm>
        <a:off x="42036" y="3027795"/>
        <a:ext cx="13926822" cy="777048"/>
      </dsp:txXfrm>
    </dsp:sp>
    <dsp:sp modelId="{03DB1A50-1319-D245-A536-7D22CE83BA14}">
      <dsp:nvSpPr>
        <dsp:cNvPr id="0" name=""/>
        <dsp:cNvSpPr/>
      </dsp:nvSpPr>
      <dsp:spPr>
        <a:xfrm>
          <a:off x="0" y="3979360"/>
          <a:ext cx="14010894" cy="861120"/>
        </a:xfrm>
        <a:prstGeom prst="round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Nunito Sans" pitchFamily="2" charset="77"/>
            </a:rPr>
            <a:t>Years of education are associated with improved happiness. ​</a:t>
          </a:r>
        </a:p>
      </dsp:txBody>
      <dsp:txXfrm>
        <a:off x="42036" y="4021396"/>
        <a:ext cx="13926822" cy="777048"/>
      </dsp:txXfrm>
    </dsp:sp>
    <dsp:sp modelId="{417BE044-0F92-A149-8C02-47A17EABF480}">
      <dsp:nvSpPr>
        <dsp:cNvPr id="0" name=""/>
        <dsp:cNvSpPr/>
      </dsp:nvSpPr>
      <dsp:spPr>
        <a:xfrm>
          <a:off x="0" y="4972960"/>
          <a:ext cx="14010894" cy="86112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Nunito Sans" pitchFamily="2" charset="77"/>
            </a:rPr>
            <a:t>Generativity: Build a good life, a well-rounded self, and then give back.</a:t>
          </a:r>
        </a:p>
      </dsp:txBody>
      <dsp:txXfrm>
        <a:off x="42036" y="5014996"/>
        <a:ext cx="13926822" cy="777048"/>
      </dsp:txXfrm>
    </dsp:sp>
    <dsp:sp modelId="{A0B52B16-8ACF-EA45-9C7C-54D1B235E6AB}">
      <dsp:nvSpPr>
        <dsp:cNvPr id="0" name=""/>
        <dsp:cNvSpPr/>
      </dsp:nvSpPr>
      <dsp:spPr>
        <a:xfrm>
          <a:off x="0" y="5966560"/>
          <a:ext cx="14010894" cy="86112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i="1" kern="1200" dirty="0">
              <a:latin typeface="Nunito Sans" pitchFamily="2" charset="77"/>
            </a:rPr>
            <a:t>Stable marriage. “Happiness is love, full stop.”​</a:t>
          </a:r>
        </a:p>
      </dsp:txBody>
      <dsp:txXfrm>
        <a:off x="42036" y="6008596"/>
        <a:ext cx="13926822" cy="777048"/>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Light"/>
              </a:defRPr>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libri Light"/>
              </a:defRPr>
            </a:lvl1pPr>
          </a:lstStyle>
          <a:p>
            <a:fld id="{EFC10EE1-B198-C942-8235-326C972CBB30}" type="datetimeFigureOut">
              <a:rPr lang="en-US" smtClean="0"/>
              <a:pPr/>
              <a:t>7/8/26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Light"/>
              </a:defRPr>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libri Light"/>
              </a:defRPr>
            </a:lvl1pPr>
          </a:lstStyle>
          <a:p>
            <a:fld id="{006BE02D-20C0-F840-AFAC-BEA99C74FDC2}" type="slidenum">
              <a:rPr lang="en-US" smtClean="0"/>
              <a:pPr/>
              <a:t>‹#›</a:t>
            </a:fld>
            <a:endParaRPr lang="en-US"/>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8" rtl="0" eaLnBrk="1" latinLnBrk="0" hangingPunct="1">
      <a:defRPr sz="2400" kern="1200">
        <a:solidFill>
          <a:schemeClr val="tx1"/>
        </a:solidFill>
        <a:latin typeface="Calibri Light"/>
        <a:ea typeface="+mn-ea"/>
        <a:cs typeface="+mn-cs"/>
      </a:defRPr>
    </a:lvl1pPr>
    <a:lvl2pPr marL="914218" algn="l" defTabSz="914218" rtl="0" eaLnBrk="1" latinLnBrk="0" hangingPunct="1">
      <a:defRPr sz="2400" kern="1200">
        <a:solidFill>
          <a:schemeClr val="tx1"/>
        </a:solidFill>
        <a:latin typeface="Calibri Light"/>
        <a:ea typeface="+mn-ea"/>
        <a:cs typeface="+mn-cs"/>
      </a:defRPr>
    </a:lvl2pPr>
    <a:lvl3pPr marL="1828434" algn="l" defTabSz="914218" rtl="0" eaLnBrk="1" latinLnBrk="0" hangingPunct="1">
      <a:defRPr sz="2400" kern="1200">
        <a:solidFill>
          <a:schemeClr val="tx1"/>
        </a:solidFill>
        <a:latin typeface="Calibri Light"/>
        <a:ea typeface="+mn-ea"/>
        <a:cs typeface="+mn-cs"/>
      </a:defRPr>
    </a:lvl3pPr>
    <a:lvl4pPr marL="2742652" algn="l" defTabSz="914218" rtl="0" eaLnBrk="1" latinLnBrk="0" hangingPunct="1">
      <a:defRPr sz="2400" kern="1200">
        <a:solidFill>
          <a:schemeClr val="tx1"/>
        </a:solidFill>
        <a:latin typeface="Calibri Light"/>
        <a:ea typeface="+mn-ea"/>
        <a:cs typeface="+mn-cs"/>
      </a:defRPr>
    </a:lvl4pPr>
    <a:lvl5pPr marL="3656868" algn="l" defTabSz="914218" rtl="0" eaLnBrk="1" latinLnBrk="0" hangingPunct="1">
      <a:defRPr sz="2400" kern="1200">
        <a:solidFill>
          <a:schemeClr val="tx1"/>
        </a:solidFill>
        <a:latin typeface="Calibri Light"/>
        <a:ea typeface="+mn-ea"/>
        <a:cs typeface="+mn-cs"/>
      </a:defRPr>
    </a:lvl5pPr>
    <a:lvl6pPr marL="4571086" algn="l" defTabSz="914218" rtl="0" eaLnBrk="1" latinLnBrk="0" hangingPunct="1">
      <a:defRPr sz="2400" kern="1200">
        <a:solidFill>
          <a:schemeClr val="tx1"/>
        </a:solidFill>
        <a:latin typeface="+mn-lt"/>
        <a:ea typeface="+mn-ea"/>
        <a:cs typeface="+mn-cs"/>
      </a:defRPr>
    </a:lvl6pPr>
    <a:lvl7pPr marL="5485304" algn="l" defTabSz="914218" rtl="0" eaLnBrk="1" latinLnBrk="0" hangingPunct="1">
      <a:defRPr sz="2400" kern="1200">
        <a:solidFill>
          <a:schemeClr val="tx1"/>
        </a:solidFill>
        <a:latin typeface="+mn-lt"/>
        <a:ea typeface="+mn-ea"/>
        <a:cs typeface="+mn-cs"/>
      </a:defRPr>
    </a:lvl7pPr>
    <a:lvl8pPr marL="6399520" algn="l" defTabSz="914218" rtl="0" eaLnBrk="1" latinLnBrk="0" hangingPunct="1">
      <a:defRPr sz="2400" kern="1200">
        <a:solidFill>
          <a:schemeClr val="tx1"/>
        </a:solidFill>
        <a:latin typeface="+mn-lt"/>
        <a:ea typeface="+mn-ea"/>
        <a:cs typeface="+mn-cs"/>
      </a:defRPr>
    </a:lvl8pPr>
    <a:lvl9pPr marL="7313738" algn="l" defTabSz="914218"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570865" lvl="1" indent="-457200">
              <a:buFont typeface="Courier New"/>
              <a:buChar char="o"/>
            </a:pPr>
            <a:endParaRPr lang="en-US" dirty="0">
              <a:ea typeface="Calibri Light"/>
              <a:cs typeface="Calibri Light"/>
            </a:endParaRPr>
          </a:p>
        </p:txBody>
      </p:sp>
      <p:sp>
        <p:nvSpPr>
          <p:cNvPr id="4" name="Slide Number Placeholder 3"/>
          <p:cNvSpPr>
            <a:spLocks noGrp="1"/>
          </p:cNvSpPr>
          <p:nvPr>
            <p:ph type="sldNum" sz="quarter" idx="10"/>
          </p:nvPr>
        </p:nvSpPr>
        <p:spPr/>
        <p:txBody>
          <a:bodyPr/>
          <a:lstStyle/>
          <a:p>
            <a:fld id="{006BE02D-20C0-F840-AFAC-BEA99C74FDC2}" type="slidenum">
              <a:rPr lang="en-US" smtClean="0"/>
              <a:pPr/>
              <a:t>1</a:t>
            </a:fld>
            <a:endParaRPr lang="en-US"/>
          </a:p>
        </p:txBody>
      </p:sp>
    </p:spTree>
    <p:extLst>
      <p:ext uri="{BB962C8B-B14F-4D97-AF65-F5344CB8AC3E}">
        <p14:creationId xmlns:p14="http://schemas.microsoft.com/office/powerpoint/2010/main" val="28649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2</a:t>
            </a:fld>
            <a:endParaRPr lang="en-US"/>
          </a:p>
        </p:txBody>
      </p:sp>
    </p:spTree>
    <p:extLst>
      <p:ext uri="{BB962C8B-B14F-4D97-AF65-F5344CB8AC3E}">
        <p14:creationId xmlns:p14="http://schemas.microsoft.com/office/powerpoint/2010/main" val="1054187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a:p>
            <a:endParaRPr lang="en-US" dirty="0"/>
          </a:p>
          <a:p>
            <a:pPr marL="342900" indent="-34290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3</a:t>
            </a:fld>
            <a:endParaRPr lang="en-US"/>
          </a:p>
        </p:txBody>
      </p:sp>
    </p:spTree>
    <p:extLst>
      <p:ext uri="{BB962C8B-B14F-4D97-AF65-F5344CB8AC3E}">
        <p14:creationId xmlns:p14="http://schemas.microsoft.com/office/powerpoint/2010/main" val="37016177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14A21EC-D9C0-436F-8985-A922BD398D42}" type="slidenum">
              <a:rPr lang="en-US" smtClean="0"/>
              <a:t>5</a:t>
            </a:fld>
            <a:endParaRPr lang="en-US"/>
          </a:p>
        </p:txBody>
      </p:sp>
    </p:spTree>
    <p:extLst>
      <p:ext uri="{BB962C8B-B14F-4D97-AF65-F5344CB8AC3E}">
        <p14:creationId xmlns:p14="http://schemas.microsoft.com/office/powerpoint/2010/main" val="3693086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088050-63C0-4A14-9F01-233D3C238293}" type="slidenum">
              <a:rPr lang="en-US" smtClean="0"/>
              <a:t>6</a:t>
            </a:fld>
            <a:endParaRPr lang="en-US" dirty="0"/>
          </a:p>
        </p:txBody>
      </p:sp>
    </p:spTree>
    <p:extLst>
      <p:ext uri="{BB962C8B-B14F-4D97-AF65-F5344CB8AC3E}">
        <p14:creationId xmlns:p14="http://schemas.microsoft.com/office/powerpoint/2010/main" val="35236350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14A21EC-D9C0-436F-8985-A922BD398D42}" type="slidenum">
              <a:rPr lang="en-US" smtClean="0"/>
              <a:t>12</a:t>
            </a:fld>
            <a:endParaRPr lang="en-US"/>
          </a:p>
        </p:txBody>
      </p:sp>
    </p:spTree>
    <p:extLst>
      <p:ext uri="{BB962C8B-B14F-4D97-AF65-F5344CB8AC3E}">
        <p14:creationId xmlns:p14="http://schemas.microsoft.com/office/powerpoint/2010/main" val="995993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088050-63C0-4A14-9F01-233D3C238293}" type="slidenum">
              <a:rPr lang="en-US" smtClean="0"/>
              <a:t>17</a:t>
            </a:fld>
            <a:endParaRPr lang="en-US"/>
          </a:p>
        </p:txBody>
      </p:sp>
    </p:spTree>
    <p:extLst>
      <p:ext uri="{BB962C8B-B14F-4D97-AF65-F5344CB8AC3E}">
        <p14:creationId xmlns:p14="http://schemas.microsoft.com/office/powerpoint/2010/main" val="4166678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83ED2-E8D3-CFCC-9E87-FE8299D81E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CDBE92-F667-83FC-4531-D09BD1B6CB0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B4DFFE-4E18-3DC8-610C-6E0D4A28B1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AFA776-BE6F-FCE6-228F-E0208FD64662}"/>
              </a:ext>
            </a:extLst>
          </p:cNvPr>
          <p:cNvSpPr>
            <a:spLocks noGrp="1"/>
          </p:cNvSpPr>
          <p:nvPr>
            <p:ph type="sldNum" sz="quarter" idx="5"/>
          </p:nvPr>
        </p:nvSpPr>
        <p:spPr/>
        <p:txBody>
          <a:bodyPr/>
          <a:lstStyle/>
          <a:p>
            <a:fld id="{7F088050-63C0-4A14-9F01-233D3C238293}" type="slidenum">
              <a:rPr lang="en-US" smtClean="0"/>
              <a:t>27</a:t>
            </a:fld>
            <a:endParaRPr lang="en-US"/>
          </a:p>
        </p:txBody>
      </p:sp>
    </p:spTree>
    <p:extLst>
      <p:ext uri="{BB962C8B-B14F-4D97-AF65-F5344CB8AC3E}">
        <p14:creationId xmlns:p14="http://schemas.microsoft.com/office/powerpoint/2010/main" val="6803720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088050-63C0-4A14-9F01-233D3C238293}" type="slidenum">
              <a:rPr lang="en-US" smtClean="0"/>
              <a:t>29</a:t>
            </a:fld>
            <a:endParaRPr lang="en-US"/>
          </a:p>
        </p:txBody>
      </p:sp>
    </p:spTree>
    <p:extLst>
      <p:ext uri="{BB962C8B-B14F-4D97-AF65-F5344CB8AC3E}">
        <p14:creationId xmlns:p14="http://schemas.microsoft.com/office/powerpoint/2010/main" val="2965584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4260861"/>
            <a:ext cx="20726400" cy="2940050"/>
          </a:xfrm>
        </p:spPr>
        <p:txBody>
          <a:bodyPr/>
          <a:lstStyle/>
          <a:p>
            <a:r>
              <a:rPr lang="en-US"/>
              <a:t>Click to edit Master title style</a:t>
            </a:r>
          </a:p>
        </p:txBody>
      </p:sp>
      <p:sp>
        <p:nvSpPr>
          <p:cNvPr id="3" name="Subtitle 2"/>
          <p:cNvSpPr>
            <a:spLocks noGrp="1"/>
          </p:cNvSpPr>
          <p:nvPr>
            <p:ph type="subTitle" idx="1"/>
          </p:nvPr>
        </p:nvSpPr>
        <p:spPr>
          <a:xfrm>
            <a:off x="3657600" y="7772400"/>
            <a:ext cx="17068800" cy="3505200"/>
          </a:xfrm>
        </p:spPr>
        <p:txBody>
          <a:bodyPr/>
          <a:lstStyle>
            <a:lvl1pPr marL="0" indent="0" algn="ctr">
              <a:buNone/>
              <a:defRPr>
                <a:solidFill>
                  <a:schemeClr val="tx1">
                    <a:tint val="75000"/>
                  </a:schemeClr>
                </a:solidFill>
              </a:defRPr>
            </a:lvl1pPr>
            <a:lvl2pPr marL="914400" indent="0" algn="ctr">
              <a:buNone/>
              <a:defRPr>
                <a:solidFill>
                  <a:schemeClr val="tx1">
                    <a:tint val="75000"/>
                  </a:schemeClr>
                </a:solidFill>
              </a:defRPr>
            </a:lvl2pPr>
            <a:lvl3pPr marL="1828800" indent="0" algn="ctr">
              <a:buNone/>
              <a:defRPr>
                <a:solidFill>
                  <a:schemeClr val="tx1">
                    <a:tint val="75000"/>
                  </a:schemeClr>
                </a:solidFill>
              </a:defRPr>
            </a:lvl3pPr>
            <a:lvl4pPr marL="2743200" indent="0" algn="ctr">
              <a:buNone/>
              <a:defRPr>
                <a:solidFill>
                  <a:schemeClr val="tx1">
                    <a:tint val="75000"/>
                  </a:schemeClr>
                </a:solidFill>
              </a:defRPr>
            </a:lvl4pPr>
            <a:lvl5pPr marL="3657600" indent="0" algn="ctr">
              <a:buNone/>
              <a:defRPr>
                <a:solidFill>
                  <a:schemeClr val="tx1">
                    <a:tint val="75000"/>
                  </a:schemeClr>
                </a:solidFill>
              </a:defRPr>
            </a:lvl5pPr>
            <a:lvl6pPr marL="4572000" indent="0" algn="ctr">
              <a:buNone/>
              <a:defRPr>
                <a:solidFill>
                  <a:schemeClr val="tx1">
                    <a:tint val="75000"/>
                  </a:schemeClr>
                </a:solidFill>
              </a:defRPr>
            </a:lvl6pPr>
            <a:lvl7pPr marL="5486400" indent="0" algn="ctr">
              <a:buNone/>
              <a:defRPr>
                <a:solidFill>
                  <a:schemeClr val="tx1">
                    <a:tint val="75000"/>
                  </a:schemeClr>
                </a:solidFill>
              </a:defRPr>
            </a:lvl7pPr>
            <a:lvl8pPr marL="6400800" indent="0" algn="ctr">
              <a:buNone/>
              <a:defRPr>
                <a:solidFill>
                  <a:schemeClr val="tx1">
                    <a:tint val="75000"/>
                  </a:schemeClr>
                </a:solidFill>
              </a:defRPr>
            </a:lvl8pPr>
            <a:lvl9pPr marL="7315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0C21A69-CE6F-2440-BAE4-5A4B3040CF2A}" type="datetimeFigureOut">
              <a:rPr lang="en-US" smtClean="0"/>
              <a:t>7/8/26</a:t>
            </a:fld>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793023013"/>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4" name="Picture Placeholder 13"/>
          <p:cNvSpPr>
            <a:spLocks noGrp="1"/>
          </p:cNvSpPr>
          <p:nvPr>
            <p:ph type="pic" sz="quarter" idx="13"/>
          </p:nvPr>
        </p:nvSpPr>
        <p:spPr>
          <a:xfrm>
            <a:off x="10" y="9950884"/>
            <a:ext cx="24383997" cy="3765116"/>
          </a:xfrm>
          <a:solidFill>
            <a:schemeClr val="bg1">
              <a:lumMod val="95000"/>
            </a:schemeClr>
          </a:solidFill>
          <a:effectLst/>
        </p:spPr>
        <p:txBody>
          <a:bodyPr>
            <a:normAutofit/>
          </a:bodyPr>
          <a:lstStyle>
            <a:lvl1pPr marL="0" indent="0">
              <a:buNone/>
              <a:defRPr sz="3200">
                <a:ln>
                  <a:noFill/>
                </a:ln>
                <a:solidFill>
                  <a:schemeClr val="bg1">
                    <a:lumMod val="85000"/>
                  </a:schemeClr>
                </a:solidFill>
              </a:defRPr>
            </a:lvl1pPr>
          </a:lstStyle>
          <a:p>
            <a:r>
              <a:rPr lang="en-US"/>
              <a:t>Drag picture to placeholder or click icon to add</a:t>
            </a:r>
          </a:p>
        </p:txBody>
      </p:sp>
    </p:spTree>
    <p:extLst>
      <p:ext uri="{BB962C8B-B14F-4D97-AF65-F5344CB8AC3E}">
        <p14:creationId xmlns:p14="http://schemas.microsoft.com/office/powerpoint/2010/main" val="11986648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1219200" y="3200411"/>
            <a:ext cx="21945600" cy="78799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0C21A69-CE6F-2440-BAE4-5A4B3040CF2A}" type="datetimeFigureOut">
              <a:rPr lang="en-US" smtClean="0"/>
              <a:t>7/8/26</a:t>
            </a:fld>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689303583"/>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26168" y="8813811"/>
            <a:ext cx="20726400" cy="2463789"/>
          </a:xfrm>
        </p:spPr>
        <p:txBody>
          <a:bodyPr anchor="t"/>
          <a:lstStyle>
            <a:lvl1pPr algn="l">
              <a:defRPr sz="8000" b="1" cap="all"/>
            </a:lvl1pPr>
          </a:lstStyle>
          <a:p>
            <a:r>
              <a:rPr lang="en-US"/>
              <a:t>Click to edit Master title style</a:t>
            </a:r>
          </a:p>
        </p:txBody>
      </p:sp>
      <p:sp>
        <p:nvSpPr>
          <p:cNvPr id="3" name="Text Placeholder 2"/>
          <p:cNvSpPr>
            <a:spLocks noGrp="1"/>
          </p:cNvSpPr>
          <p:nvPr>
            <p:ph type="body" idx="1"/>
          </p:nvPr>
        </p:nvSpPr>
        <p:spPr>
          <a:xfrm>
            <a:off x="1926168" y="5813427"/>
            <a:ext cx="20726400" cy="3000374"/>
          </a:xfrm>
        </p:spPr>
        <p:txBody>
          <a:bodyPr anchor="b"/>
          <a:lstStyle>
            <a:lvl1pPr marL="0" indent="0">
              <a:buNone/>
              <a:defRPr sz="4000">
                <a:solidFill>
                  <a:schemeClr val="tx1">
                    <a:tint val="75000"/>
                  </a:schemeClr>
                </a:solidFill>
              </a:defRPr>
            </a:lvl1pPr>
            <a:lvl2pPr marL="914400" indent="0">
              <a:buNone/>
              <a:defRPr sz="3600">
                <a:solidFill>
                  <a:schemeClr val="tx1">
                    <a:tint val="75000"/>
                  </a:schemeClr>
                </a:solidFill>
              </a:defRPr>
            </a:lvl2pPr>
            <a:lvl3pPr marL="1828800" indent="0">
              <a:buNone/>
              <a:defRPr sz="3200">
                <a:solidFill>
                  <a:schemeClr val="tx1">
                    <a:tint val="75000"/>
                  </a:schemeClr>
                </a:solidFill>
              </a:defRPr>
            </a:lvl3pPr>
            <a:lvl4pPr marL="2743200" indent="0">
              <a:buNone/>
              <a:defRPr sz="2800">
                <a:solidFill>
                  <a:schemeClr val="tx1">
                    <a:tint val="75000"/>
                  </a:schemeClr>
                </a:solidFill>
              </a:defRPr>
            </a:lvl4pPr>
            <a:lvl5pPr marL="3657600" indent="0">
              <a:buNone/>
              <a:defRPr sz="2800">
                <a:solidFill>
                  <a:schemeClr val="tx1">
                    <a:tint val="75000"/>
                  </a:schemeClr>
                </a:solidFill>
              </a:defRPr>
            </a:lvl5pPr>
            <a:lvl6pPr marL="4572000" indent="0">
              <a:buNone/>
              <a:defRPr sz="2800">
                <a:solidFill>
                  <a:schemeClr val="tx1">
                    <a:tint val="75000"/>
                  </a:schemeClr>
                </a:solidFill>
              </a:defRPr>
            </a:lvl6pPr>
            <a:lvl7pPr marL="5486400" indent="0">
              <a:buNone/>
              <a:defRPr sz="2800">
                <a:solidFill>
                  <a:schemeClr val="tx1">
                    <a:tint val="75000"/>
                  </a:schemeClr>
                </a:solidFill>
              </a:defRPr>
            </a:lvl7pPr>
            <a:lvl8pPr marL="6400800" indent="0">
              <a:buNone/>
              <a:defRPr sz="2800">
                <a:solidFill>
                  <a:schemeClr val="tx1">
                    <a:tint val="75000"/>
                  </a:schemeClr>
                </a:solidFill>
              </a:defRPr>
            </a:lvl8pPr>
            <a:lvl9pPr marL="7315200" indent="0">
              <a:buNone/>
              <a:defRPr sz="28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C21A69-CE6F-2440-BAE4-5A4B3040CF2A}" type="datetimeFigureOut">
              <a:rPr lang="en-US" smtClean="0"/>
              <a:t>7/8/26</a:t>
            </a:fld>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1291434130"/>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219200" y="2999243"/>
            <a:ext cx="21742400" cy="7571221"/>
          </a:xfrm>
        </p:spPr>
        <p:txBody>
          <a:bodyPr/>
          <a:lstStyle>
            <a:lvl1pPr>
              <a:defRPr sz="5600"/>
            </a:lvl1pPr>
            <a:lvl2pPr>
              <a:defRPr sz="4800"/>
            </a:lvl2pPr>
            <a:lvl3pPr>
              <a:defRPr sz="4000"/>
            </a:lvl3pPr>
            <a:lvl4pPr>
              <a:defRPr sz="3600"/>
            </a:lvl4pPr>
            <a:lvl5pPr>
              <a:defRPr sz="3600"/>
            </a:lvl5pPr>
            <a:lvl6pPr>
              <a:defRPr sz="3600"/>
            </a:lvl6pPr>
            <a:lvl7pPr>
              <a:defRPr sz="3600"/>
            </a:lvl7pPr>
            <a:lvl8pPr>
              <a:defRPr sz="3600"/>
            </a:lvl8pPr>
            <a:lvl9pPr>
              <a:defRPr sz="3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4587200" y="6400811"/>
            <a:ext cx="21742400" cy="18103850"/>
          </a:xfrm>
        </p:spPr>
        <p:txBody>
          <a:bodyPr/>
          <a:lstStyle>
            <a:lvl1pPr>
              <a:defRPr sz="5600"/>
            </a:lvl1pPr>
            <a:lvl2pPr>
              <a:defRPr sz="4800"/>
            </a:lvl2pPr>
            <a:lvl3pPr>
              <a:defRPr sz="4000"/>
            </a:lvl3pPr>
            <a:lvl4pPr>
              <a:defRPr sz="3600"/>
            </a:lvl4pPr>
            <a:lvl5pPr>
              <a:defRPr sz="3600"/>
            </a:lvl5pPr>
            <a:lvl6pPr>
              <a:defRPr sz="3600"/>
            </a:lvl6pPr>
            <a:lvl7pPr>
              <a:defRPr sz="3600"/>
            </a:lvl7pPr>
            <a:lvl8pPr>
              <a:defRPr sz="3600"/>
            </a:lvl8pPr>
            <a:lvl9pPr>
              <a:defRPr sz="3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0C21A69-CE6F-2440-BAE4-5A4B3040CF2A}" type="datetimeFigureOut">
              <a:rPr lang="en-US" smtClean="0"/>
              <a:t>7/8/26</a:t>
            </a:fld>
            <a:endParaRPr lang="en-US"/>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917027951"/>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19200" y="549276"/>
            <a:ext cx="21945600" cy="2286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219200" y="3070226"/>
            <a:ext cx="10773835" cy="12795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4" name="Content Placeholder 3"/>
          <p:cNvSpPr>
            <a:spLocks noGrp="1"/>
          </p:cNvSpPr>
          <p:nvPr>
            <p:ph sz="half" idx="2"/>
          </p:nvPr>
        </p:nvSpPr>
        <p:spPr>
          <a:xfrm>
            <a:off x="1219200" y="4349750"/>
            <a:ext cx="10773835" cy="6296024"/>
          </a:xfrm>
        </p:spPr>
        <p:txBody>
          <a:bodyPr/>
          <a:lstStyle>
            <a:lvl1pPr>
              <a:defRPr sz="4800"/>
            </a:lvl1pPr>
            <a:lvl2pPr>
              <a:defRPr sz="4000"/>
            </a:lvl2pPr>
            <a:lvl3pPr>
              <a:defRPr sz="36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2386748" y="3070226"/>
            <a:ext cx="10778067" cy="12795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en-US"/>
              <a:t>Click to edit Master text styles</a:t>
            </a:r>
          </a:p>
        </p:txBody>
      </p:sp>
      <p:sp>
        <p:nvSpPr>
          <p:cNvPr id="6" name="Content Placeholder 5"/>
          <p:cNvSpPr>
            <a:spLocks noGrp="1"/>
          </p:cNvSpPr>
          <p:nvPr>
            <p:ph sz="quarter" idx="4"/>
          </p:nvPr>
        </p:nvSpPr>
        <p:spPr>
          <a:xfrm>
            <a:off x="12386748" y="4349750"/>
            <a:ext cx="10778067" cy="6296024"/>
          </a:xfrm>
        </p:spPr>
        <p:txBody>
          <a:bodyPr/>
          <a:lstStyle>
            <a:lvl1pPr>
              <a:defRPr sz="4800"/>
            </a:lvl1pPr>
            <a:lvl2pPr>
              <a:defRPr sz="4000"/>
            </a:lvl2pPr>
            <a:lvl3pPr>
              <a:defRPr sz="3600"/>
            </a:lvl3pPr>
            <a:lvl4pPr>
              <a:defRPr sz="3200"/>
            </a:lvl4pPr>
            <a:lvl5pPr>
              <a:defRPr sz="3200"/>
            </a:lvl5pPr>
            <a:lvl6pPr>
              <a:defRPr sz="3200"/>
            </a:lvl6pPr>
            <a:lvl7pPr>
              <a:defRPr sz="3200"/>
            </a:lvl7pPr>
            <a:lvl8pPr>
              <a:defRPr sz="3200"/>
            </a:lvl8pPr>
            <a:lvl9pPr>
              <a:defRPr sz="3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0C21A69-CE6F-2440-BAE4-5A4B3040CF2A}" type="datetimeFigureOut">
              <a:rPr lang="en-US" smtClean="0"/>
              <a:t>7/8/26</a:t>
            </a:fld>
            <a:endParaRPr lang="en-US"/>
          </a:p>
        </p:txBody>
      </p:sp>
      <p:sp>
        <p:nvSpPr>
          <p:cNvPr id="8" name="Footer Placeholder 7"/>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675167042"/>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0C21A69-CE6F-2440-BAE4-5A4B3040CF2A}" type="datetimeFigureOut">
              <a:rPr lang="en-US" smtClean="0"/>
              <a:t>7/8/26</a:t>
            </a:fld>
            <a:endParaRPr lang="en-US"/>
          </a:p>
        </p:txBody>
      </p:sp>
      <p:sp>
        <p:nvSpPr>
          <p:cNvPr id="4" name="Footer Placeholder 3"/>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350297602"/>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7/8/26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64259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19215" y="546100"/>
            <a:ext cx="8022168" cy="2324100"/>
          </a:xfrm>
        </p:spPr>
        <p:txBody>
          <a:bodyPr anchor="b"/>
          <a:lstStyle>
            <a:lvl1pPr algn="l">
              <a:defRPr sz="4000" b="1"/>
            </a:lvl1pPr>
          </a:lstStyle>
          <a:p>
            <a:r>
              <a:rPr lang="en-US"/>
              <a:t>Click to edit Master title style</a:t>
            </a:r>
          </a:p>
        </p:txBody>
      </p:sp>
      <p:sp>
        <p:nvSpPr>
          <p:cNvPr id="3" name="Content Placeholder 2"/>
          <p:cNvSpPr>
            <a:spLocks noGrp="1"/>
          </p:cNvSpPr>
          <p:nvPr>
            <p:ph idx="1"/>
          </p:nvPr>
        </p:nvSpPr>
        <p:spPr>
          <a:xfrm>
            <a:off x="9533467" y="546111"/>
            <a:ext cx="13631333" cy="10659771"/>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219215" y="2870207"/>
            <a:ext cx="8022168" cy="8335675"/>
          </a:xfrm>
        </p:spPr>
        <p:txBody>
          <a:bodyPr/>
          <a:lstStyle>
            <a:lvl1pPr marL="0" indent="0">
              <a:buNone/>
              <a:defRPr sz="2800"/>
            </a:lvl1pPr>
            <a:lvl2pPr marL="914400" indent="0">
              <a:buNone/>
              <a:defRPr sz="2400"/>
            </a:lvl2pPr>
            <a:lvl3pPr marL="1828800" indent="0">
              <a:buNone/>
              <a:defRPr sz="2000"/>
            </a:lvl3pPr>
            <a:lvl4pPr marL="2743200" indent="0">
              <a:buNone/>
              <a:defRPr sz="1800"/>
            </a:lvl4pPr>
            <a:lvl5pPr marL="3657600" indent="0">
              <a:buNone/>
              <a:defRPr sz="1800"/>
            </a:lvl5pPr>
            <a:lvl6pPr marL="4572000" indent="0">
              <a:buNone/>
              <a:defRPr sz="1800"/>
            </a:lvl6pPr>
            <a:lvl7pPr marL="5486400" indent="0">
              <a:buNone/>
              <a:defRPr sz="1800"/>
            </a:lvl7pPr>
            <a:lvl8pPr marL="6400800" indent="0">
              <a:buNone/>
              <a:defRPr sz="1800"/>
            </a:lvl8pPr>
            <a:lvl9pPr marL="7315200" indent="0">
              <a:buNone/>
              <a:defRPr sz="1800"/>
            </a:lvl9pPr>
          </a:lstStyle>
          <a:p>
            <a:pPr lvl="0"/>
            <a:r>
              <a:rPr lang="en-US"/>
              <a:t>Click to edit Master text styles</a:t>
            </a:r>
          </a:p>
        </p:txBody>
      </p:sp>
      <p:sp>
        <p:nvSpPr>
          <p:cNvPr id="5" name="Date Placeholder 4"/>
          <p:cNvSpPr>
            <a:spLocks noGrp="1"/>
          </p:cNvSpPr>
          <p:nvPr>
            <p:ph type="dt" sz="half" idx="10"/>
          </p:nvPr>
        </p:nvSpPr>
        <p:spPr/>
        <p:txBody>
          <a:bodyPr/>
          <a:lstStyle/>
          <a:p>
            <a:fld id="{A0C21A69-CE6F-2440-BAE4-5A4B3040CF2A}" type="datetimeFigureOut">
              <a:rPr lang="en-US" smtClean="0"/>
              <a:t>7/8/26</a:t>
            </a:fld>
            <a:endParaRPr lang="en-US"/>
          </a:p>
        </p:txBody>
      </p:sp>
      <p:sp>
        <p:nvSpPr>
          <p:cNvPr id="6" name="Footer Placeholder 5"/>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29403287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79435" y="9601200"/>
            <a:ext cx="14630400" cy="1133476"/>
          </a:xfrm>
        </p:spPr>
        <p:txBody>
          <a:bodyPr anchor="b"/>
          <a:lstStyle>
            <a:lvl1pPr algn="l">
              <a:defRPr sz="4000" b="1"/>
            </a:lvl1pPr>
          </a:lstStyle>
          <a:p>
            <a:r>
              <a:rPr lang="en-US"/>
              <a:t>Click to edit Master title style</a:t>
            </a:r>
          </a:p>
        </p:txBody>
      </p:sp>
      <p:sp>
        <p:nvSpPr>
          <p:cNvPr id="3" name="Picture Placeholder 2"/>
          <p:cNvSpPr>
            <a:spLocks noGrp="1"/>
          </p:cNvSpPr>
          <p:nvPr>
            <p:ph type="pic" idx="1"/>
          </p:nvPr>
        </p:nvSpPr>
        <p:spPr>
          <a:xfrm>
            <a:off x="4779435" y="1225550"/>
            <a:ext cx="14630400" cy="822960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en-US"/>
          </a:p>
        </p:txBody>
      </p:sp>
      <p:sp>
        <p:nvSpPr>
          <p:cNvPr id="5" name="Date Placeholder 4"/>
          <p:cNvSpPr>
            <a:spLocks noGrp="1"/>
          </p:cNvSpPr>
          <p:nvPr>
            <p:ph type="dt" sz="half" idx="10"/>
          </p:nvPr>
        </p:nvSpPr>
        <p:spPr/>
        <p:txBody>
          <a:bodyPr/>
          <a:lstStyle/>
          <a:p>
            <a:fld id="{A0C21A69-CE6F-2440-BAE4-5A4B3040CF2A}" type="datetimeFigureOut">
              <a:rPr lang="en-US" smtClean="0"/>
              <a:t>7/8/26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BE3AD81-3AD4-9C46-856E-C08CF1183C60}" type="slidenum">
              <a:rPr lang="en-US" smtClean="0"/>
              <a:t>‹#›</a:t>
            </a:fld>
            <a:endParaRPr lang="en-US"/>
          </a:p>
        </p:txBody>
      </p:sp>
    </p:spTree>
    <p:extLst>
      <p:ext uri="{BB962C8B-B14F-4D97-AF65-F5344CB8AC3E}">
        <p14:creationId xmlns:p14="http://schemas.microsoft.com/office/powerpoint/2010/main" val="3581446341"/>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19200" y="549276"/>
            <a:ext cx="21945600" cy="2286000"/>
          </a:xfrm>
          <a:prstGeom prst="rect">
            <a:avLst/>
          </a:prstGeom>
        </p:spPr>
        <p:txBody>
          <a:bodyPr vert="horz" lIns="182880" tIns="91440" rIns="182880" bIns="91440" rtlCol="0" anchor="ctr">
            <a:normAutofit/>
          </a:bodyPr>
          <a:lstStyle/>
          <a:p>
            <a:r>
              <a:rPr lang="en-US"/>
              <a:t>Click to edit Master title style</a:t>
            </a:r>
          </a:p>
        </p:txBody>
      </p:sp>
      <p:sp>
        <p:nvSpPr>
          <p:cNvPr id="3" name="Text Placeholder 2"/>
          <p:cNvSpPr>
            <a:spLocks noGrp="1"/>
          </p:cNvSpPr>
          <p:nvPr>
            <p:ph type="body" idx="1"/>
          </p:nvPr>
        </p:nvSpPr>
        <p:spPr>
          <a:xfrm>
            <a:off x="1219200" y="3200411"/>
            <a:ext cx="21945600" cy="9051926"/>
          </a:xfrm>
          <a:prstGeom prst="rect">
            <a:avLst/>
          </a:prstGeom>
        </p:spPr>
        <p:txBody>
          <a:bodyPr vert="horz" lIns="182880" tIns="91440" rIns="182880" bIns="9144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219200" y="12712711"/>
            <a:ext cx="5689600" cy="730250"/>
          </a:xfrm>
          <a:prstGeom prst="rect">
            <a:avLst/>
          </a:prstGeom>
        </p:spPr>
        <p:txBody>
          <a:bodyPr vert="horz" lIns="182880" tIns="91440" rIns="182880" bIns="91440" rtlCol="0" anchor="ctr"/>
          <a:lstStyle>
            <a:lvl1pPr algn="l">
              <a:defRPr sz="2400">
                <a:solidFill>
                  <a:schemeClr val="tx1">
                    <a:tint val="75000"/>
                  </a:schemeClr>
                </a:solidFill>
              </a:defRPr>
            </a:lvl1pPr>
          </a:lstStyle>
          <a:p>
            <a:fld id="{A0C21A69-CE6F-2440-BAE4-5A4B3040CF2A}" type="datetimeFigureOut">
              <a:rPr lang="en-US" smtClean="0"/>
              <a:t>7/8/26</a:t>
            </a:fld>
            <a:endParaRPr lang="en-US"/>
          </a:p>
        </p:txBody>
      </p:sp>
      <p:sp>
        <p:nvSpPr>
          <p:cNvPr id="5" name="Footer Placeholder 4"/>
          <p:cNvSpPr>
            <a:spLocks noGrp="1"/>
          </p:cNvSpPr>
          <p:nvPr>
            <p:ph type="ftr" sz="quarter" idx="3"/>
          </p:nvPr>
        </p:nvSpPr>
        <p:spPr>
          <a:xfrm>
            <a:off x="8331200" y="12712711"/>
            <a:ext cx="7721600" cy="730250"/>
          </a:xfrm>
          <a:prstGeom prst="rect">
            <a:avLst/>
          </a:prstGeom>
        </p:spPr>
        <p:txBody>
          <a:bodyPr vert="horz" lIns="182880" tIns="91440" rIns="182880" bIns="91440" rtlCol="0" anchor="ctr"/>
          <a:lstStyle>
            <a:lvl1pPr algn="ctr">
              <a:defRPr sz="24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7475200" y="12712711"/>
            <a:ext cx="5689600" cy="730250"/>
          </a:xfrm>
          <a:prstGeom prst="rect">
            <a:avLst/>
          </a:prstGeom>
        </p:spPr>
        <p:txBody>
          <a:bodyPr vert="horz" lIns="182880" tIns="91440" rIns="182880" bIns="91440" rtlCol="0" anchor="ctr"/>
          <a:lstStyle>
            <a:lvl1pPr algn="r">
              <a:defRPr sz="2400">
                <a:solidFill>
                  <a:schemeClr val="tx1">
                    <a:tint val="75000"/>
                  </a:schemeClr>
                </a:solidFill>
              </a:defRPr>
            </a:lvl1pPr>
          </a:lstStyle>
          <a:p>
            <a:fld id="{EBE3AD81-3AD4-9C46-856E-C08CF1183C60}" type="slidenum">
              <a:rPr lang="en-US" smtClean="0"/>
              <a:t>‹#›</a:t>
            </a:fld>
            <a:endParaRPr lang="en-US"/>
          </a:p>
        </p:txBody>
      </p:sp>
      <p:sp>
        <p:nvSpPr>
          <p:cNvPr id="7" name="Rectangle 6"/>
          <p:cNvSpPr/>
          <p:nvPr userDrawn="1"/>
        </p:nvSpPr>
        <p:spPr>
          <a:xfrm>
            <a:off x="22438403" y="971908"/>
            <a:ext cx="687712" cy="512064"/>
          </a:xfrm>
          <a:prstGeom prst="rect">
            <a:avLst/>
          </a:prstGeom>
          <a:solidFill>
            <a:schemeClr val="accent3"/>
          </a:solidFill>
          <a:ln w="12700" cmpd="sng">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en-US" sz="3400">
              <a:solidFill>
                <a:schemeClr val="tx1"/>
              </a:solidFill>
              <a:latin typeface="Lato Light" charset="0"/>
              <a:cs typeface="Lato Light" charset="0"/>
            </a:endParaRPr>
          </a:p>
        </p:txBody>
      </p:sp>
      <p:sp>
        <p:nvSpPr>
          <p:cNvPr id="8" name="TextBox 7"/>
          <p:cNvSpPr txBox="1"/>
          <p:nvPr userDrawn="1"/>
        </p:nvSpPr>
        <p:spPr>
          <a:xfrm>
            <a:off x="22513084" y="1003921"/>
            <a:ext cx="530290" cy="415506"/>
          </a:xfrm>
          <a:prstGeom prst="rect">
            <a:avLst/>
          </a:prstGeom>
          <a:noFill/>
        </p:spPr>
        <p:txBody>
          <a:bodyPr wrap="none" lIns="137168" tIns="68584" rIns="137168" bIns="68584" rtlCol="0">
            <a:spAutoFit/>
          </a:bodyPr>
          <a:lstStyle/>
          <a:p>
            <a:pPr algn="ctr"/>
            <a:fld id="{260E2A6B-A809-4840-BF14-8648BC0BDF87}" type="slidenum">
              <a:rPr lang="id-ID" sz="1800" b="1" smtClean="0">
                <a:solidFill>
                  <a:schemeClr val="bg1"/>
                </a:solidFill>
                <a:latin typeface="Lato Light" charset="0"/>
                <a:cs typeface="Lato Light" charset="0"/>
              </a:rPr>
              <a:pPr algn="ctr"/>
              <a:t>‹#›</a:t>
            </a:fld>
            <a:endParaRPr lang="id-ID" sz="1800" b="1">
              <a:solidFill>
                <a:schemeClr val="bg1"/>
              </a:solidFill>
              <a:latin typeface="Lato Light" charset="0"/>
              <a:cs typeface="Lato Light" charset="0"/>
            </a:endParaRPr>
          </a:p>
        </p:txBody>
      </p:sp>
      <p:pic>
        <p:nvPicPr>
          <p:cNvPr id="11" name="Picture 10" descr="A picture containing text, screenshot, logo, font&#10;&#10;Description automatically generated">
            <a:extLst>
              <a:ext uri="{FF2B5EF4-FFF2-40B4-BE49-F238E27FC236}">
                <a16:creationId xmlns:a16="http://schemas.microsoft.com/office/drawing/2014/main" id="{E8828210-6FE8-6562-286C-7D9EEA02E037}"/>
              </a:ext>
            </a:extLst>
          </p:cNvPr>
          <p:cNvPicPr>
            <a:picLocks noChangeAspect="1"/>
          </p:cNvPicPr>
          <p:nvPr userDrawn="1"/>
        </p:nvPicPr>
        <p:blipFill rotWithShape="1">
          <a:blip r:embed="rId12" cstate="email">
            <a:extLst>
              <a:ext uri="{28A0092B-C50C-407E-A947-70E740481C1C}">
                <a14:useLocalDpi xmlns:a14="http://schemas.microsoft.com/office/drawing/2010/main" val="0"/>
              </a:ext>
            </a:extLst>
          </a:blip>
          <a:srcRect t="83333"/>
          <a:stretch/>
        </p:blipFill>
        <p:spPr>
          <a:xfrm>
            <a:off x="0" y="11412067"/>
            <a:ext cx="24384000" cy="2286001"/>
          </a:xfrm>
          <a:prstGeom prst="rect">
            <a:avLst/>
          </a:prstGeom>
        </p:spPr>
      </p:pic>
    </p:spTree>
    <p:extLst>
      <p:ext uri="{BB962C8B-B14F-4D97-AF65-F5344CB8AC3E}">
        <p14:creationId xmlns:p14="http://schemas.microsoft.com/office/powerpoint/2010/main" val="4012332750"/>
      </p:ext>
    </p:extLst>
  </p:cSld>
  <p:clrMap bg1="lt1" tx1="dk1" bg2="lt2" tx2="dk2" accent1="accent1" accent2="accent2" accent3="accent3" accent4="accent4" accent5="accent5" accent6="accent6" hlink="hlink" folHlink="folHlink"/>
  <p:sldLayoutIdLst>
    <p:sldLayoutId id="2147484285" r:id="rId1"/>
    <p:sldLayoutId id="2147484286" r:id="rId2"/>
    <p:sldLayoutId id="2147484287" r:id="rId3"/>
    <p:sldLayoutId id="2147484288" r:id="rId4"/>
    <p:sldLayoutId id="2147484289" r:id="rId5"/>
    <p:sldLayoutId id="2147484290" r:id="rId6"/>
    <p:sldLayoutId id="2147484291" r:id="rId7"/>
    <p:sldLayoutId id="2147484292" r:id="rId8"/>
    <p:sldLayoutId id="2147484293" r:id="rId9"/>
    <p:sldLayoutId id="2147484296" r:id="rId10"/>
  </p:sldLayoutIdLst>
  <p:hf hdr="0" ftr="0" dt="0"/>
  <p:txStyles>
    <p:titleStyle>
      <a:lvl1pPr algn="ctr" defTabSz="1828800" rtl="0" eaLnBrk="1" latinLnBrk="0" hangingPunct="1">
        <a:spcBef>
          <a:spcPct val="0"/>
        </a:spcBef>
        <a:buNone/>
        <a:defRPr sz="8800" kern="1200">
          <a:solidFill>
            <a:schemeClr val="tx1"/>
          </a:solidFill>
          <a:latin typeface="+mj-lt"/>
          <a:ea typeface="+mj-ea"/>
          <a:cs typeface="+mj-cs"/>
        </a:defRPr>
      </a:lvl1pPr>
    </p:titleStyle>
    <p:bodyStyle>
      <a:lvl1pPr marL="685800" indent="-685800" algn="l" defTabSz="1828800" rtl="0" eaLnBrk="1" latinLnBrk="0" hangingPunct="1">
        <a:spcBef>
          <a:spcPct val="20000"/>
        </a:spcBef>
        <a:buFont typeface="Arial" panose="020B0604020202020204" pitchFamily="34" charset="0"/>
        <a:buChar char="•"/>
        <a:defRPr sz="6400" kern="1200">
          <a:solidFill>
            <a:schemeClr val="tx1"/>
          </a:solidFill>
          <a:latin typeface="+mn-lt"/>
          <a:ea typeface="+mn-ea"/>
          <a:cs typeface="+mn-cs"/>
        </a:defRPr>
      </a:lvl1pPr>
      <a:lvl2pPr marL="1485900" indent="-571500" algn="l" defTabSz="1828800" rtl="0" eaLnBrk="1" latinLnBrk="0" hangingPunct="1">
        <a:spcBef>
          <a:spcPct val="20000"/>
        </a:spcBef>
        <a:buFont typeface="Arial" panose="020B0604020202020204" pitchFamily="34" charset="0"/>
        <a:buChar char="–"/>
        <a:defRPr sz="5600" kern="1200">
          <a:solidFill>
            <a:schemeClr val="tx1"/>
          </a:solidFill>
          <a:latin typeface="+mn-lt"/>
          <a:ea typeface="+mn-ea"/>
          <a:cs typeface="+mn-cs"/>
        </a:defRPr>
      </a:lvl2pPr>
      <a:lvl3pPr marL="2286000" indent="-457200" algn="l" defTabSz="1828800" rtl="0" eaLnBrk="1" latinLnBrk="0" hangingPunct="1">
        <a:spcBef>
          <a:spcPct val="20000"/>
        </a:spcBef>
        <a:buFont typeface="Arial" panose="020B0604020202020204" pitchFamily="34" charset="0"/>
        <a:buChar char="•"/>
        <a:defRPr sz="4800" kern="1200">
          <a:solidFill>
            <a:schemeClr val="tx1"/>
          </a:solidFill>
          <a:latin typeface="+mn-lt"/>
          <a:ea typeface="+mn-ea"/>
          <a:cs typeface="+mn-cs"/>
        </a:defRPr>
      </a:lvl3pPr>
      <a:lvl4pPr marL="3200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4pPr>
      <a:lvl5pPr marL="41148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5pPr>
      <a:lvl6pPr marL="50292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6pPr>
      <a:lvl7pPr marL="59436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7pPr>
      <a:lvl8pPr marL="68580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8pPr>
      <a:lvl9pPr marL="7772400" indent="-457200" algn="l" defTabSz="1828800" rtl="0" eaLnBrk="1" latinLnBrk="0" hangingPunct="1">
        <a:spcBef>
          <a:spcPct val="20000"/>
        </a:spcBef>
        <a:buFont typeface="Arial" panose="020B0604020202020204" pitchFamily="34" charset="0"/>
        <a:buChar char="•"/>
        <a:defRPr sz="4000" kern="1200">
          <a:solidFill>
            <a:schemeClr val="tx1"/>
          </a:solidFill>
          <a:latin typeface="+mn-lt"/>
          <a:ea typeface="+mn-ea"/>
          <a:cs typeface="+mn-cs"/>
        </a:defRPr>
      </a:lvl9pPr>
    </p:bodyStyle>
    <p:otherStyle>
      <a:defPPr>
        <a:defRPr lang="en-US"/>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0.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https://magicbohemia.com/wp-content/uploads/2019/09/revanant-694x1024.jpg" TargetMode="External"/><Relationship Id="rId4" Type="http://schemas.openxmlformats.org/officeDocument/2006/relationships/image" Target="../media/image13.jp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image" Target="https://magicbohemia.com/wp-content/uploads/2019/09/revanant-694x1024.jpg" TargetMode="External"/><Relationship Id="rId2" Type="http://schemas.openxmlformats.org/officeDocument/2006/relationships/image" Target="../media/image13.jp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3" Type="http://schemas.openxmlformats.org/officeDocument/2006/relationships/image" Target="../media/image25.tif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hyperlink" Target="https://ajp.psychiatryonline.org/doi/full/10.1176/appi.ajp.158.6.839" TargetMode="External"/><Relationship Id="rId7" Type="http://schemas.openxmlformats.org/officeDocument/2006/relationships/diagramQuickStyle" Target="../diagrams/quickStyle1.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hyperlink" Target="https://the-good-life-book.com/" TargetMode="External"/><Relationship Id="rId9" Type="http://schemas.microsoft.com/office/2007/relationships/diagramDrawing" Target="../diagrams/drawing1.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hyperlink" Target="https://pubmed.ncbi.nlm.nih.gov/40561530/" TargetMode="External"/><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hyperlink" Target="https://pubmed.ncbi.nlm.nih.gov/40561530/"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tiff"/></Relationships>
</file>

<file path=ppt/slides/_rels/slide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https://magicbohemia.com/wp-content/uploads/2019/09/revanant-694x1024.jpg" TargetMode="External"/><Relationship Id="rId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Box 1"/>
          <p:cNvSpPr txBox="1"/>
          <p:nvPr/>
        </p:nvSpPr>
        <p:spPr>
          <a:xfrm>
            <a:off x="7145685" y="5747173"/>
            <a:ext cx="10107575" cy="1015663"/>
          </a:xfrm>
          <a:prstGeom prst="rect">
            <a:avLst/>
          </a:prstGeom>
          <a:noFill/>
        </p:spPr>
        <p:txBody>
          <a:bodyPr wrap="square" lIns="91440" tIns="45720" rIns="91440" bIns="45720" rtlCol="0">
            <a:spAutoFit/>
          </a:bodyPr>
          <a:lstStyle/>
          <a:p>
            <a:pPr algn="ctr"/>
            <a:r>
              <a:rPr lang="en-US" sz="6000" dirty="0">
                <a:latin typeface="Franklin Gothic Demi" panose="020B0703020102020204" pitchFamily="34" charset="0"/>
                <a:ea typeface="Lato Black" charset="0"/>
                <a:cs typeface="Lato Black" charset="0"/>
              </a:rPr>
              <a:t>July 8, 2026</a:t>
            </a:r>
          </a:p>
        </p:txBody>
      </p:sp>
      <p:grpSp>
        <p:nvGrpSpPr>
          <p:cNvPr id="3" name="Group 2"/>
          <p:cNvGrpSpPr/>
          <p:nvPr/>
        </p:nvGrpSpPr>
        <p:grpSpPr>
          <a:xfrm>
            <a:off x="4680126" y="7451617"/>
            <a:ext cx="15023749" cy="2216766"/>
            <a:chOff x="4479413" y="8502334"/>
            <a:chExt cx="14370512" cy="745376"/>
          </a:xfrm>
        </p:grpSpPr>
        <p:sp>
          <p:nvSpPr>
            <p:cNvPr id="15" name="Rectangle 14"/>
            <p:cNvSpPr/>
            <p:nvPr/>
          </p:nvSpPr>
          <p:spPr>
            <a:xfrm>
              <a:off x="5948448" y="8502334"/>
              <a:ext cx="12432391" cy="74537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a:p>
          </p:txBody>
        </p:sp>
        <p:sp>
          <p:nvSpPr>
            <p:cNvPr id="16" name="TextBox 15"/>
            <p:cNvSpPr txBox="1"/>
            <p:nvPr/>
          </p:nvSpPr>
          <p:spPr>
            <a:xfrm>
              <a:off x="4479413" y="8549034"/>
              <a:ext cx="14370512" cy="651976"/>
            </a:xfrm>
            <a:prstGeom prst="rect">
              <a:avLst/>
            </a:prstGeom>
            <a:noFill/>
          </p:spPr>
          <p:txBody>
            <a:bodyPr wrap="square" rtlCol="0">
              <a:spAutoFit/>
            </a:bodyPr>
            <a:lstStyle/>
            <a:p>
              <a:pPr algn="ctr"/>
              <a:r>
                <a:rPr lang="en-US" sz="4000" dirty="0">
                  <a:solidFill>
                    <a:schemeClr val="bg1"/>
                  </a:solidFill>
                  <a:latin typeface="Franklin Gothic Medium" panose="020B0603020102020204" pitchFamily="34" charset="0"/>
                </a:rPr>
                <a:t>Abraham Nussbaum, M.D. </a:t>
              </a:r>
              <a:br>
                <a:rPr lang="en-US" sz="4000" dirty="0">
                  <a:solidFill>
                    <a:schemeClr val="bg1"/>
                  </a:solidFill>
                  <a:latin typeface="Franklin Gothic Medium" panose="020B0603020102020204" pitchFamily="34" charset="0"/>
                </a:rPr>
              </a:br>
              <a:r>
                <a:rPr lang="en-US" sz="4000" dirty="0">
                  <a:solidFill>
                    <a:schemeClr val="bg1"/>
                  </a:solidFill>
                  <a:latin typeface="Franklin Gothic Medium" panose="020B0603020102020204" pitchFamily="34" charset="0"/>
                </a:rPr>
                <a:t>Chief Education Officer, Denver Health</a:t>
              </a:r>
            </a:p>
            <a:p>
              <a:pPr algn="ctr"/>
              <a:r>
                <a:rPr lang="en-US" sz="4000" dirty="0">
                  <a:solidFill>
                    <a:schemeClr val="bg1"/>
                  </a:solidFill>
                  <a:latin typeface="Franklin Gothic Medium" panose="020B0603020102020204" pitchFamily="34" charset="0"/>
                </a:rPr>
                <a:t>Professor of Psychiatry &amp; Asst. Dean, CUSOM</a:t>
              </a:r>
            </a:p>
          </p:txBody>
        </p:sp>
      </p:grpSp>
      <p:sp>
        <p:nvSpPr>
          <p:cNvPr id="17" name="TextBox 16"/>
          <p:cNvSpPr txBox="1"/>
          <p:nvPr/>
        </p:nvSpPr>
        <p:spPr>
          <a:xfrm>
            <a:off x="202570" y="2996290"/>
            <a:ext cx="23993805" cy="2062103"/>
          </a:xfrm>
          <a:prstGeom prst="rect">
            <a:avLst/>
          </a:prstGeom>
          <a:noFill/>
        </p:spPr>
        <p:txBody>
          <a:bodyPr wrap="square" lIns="91440" tIns="45720" rIns="91440" bIns="45720" rtlCol="0" anchor="t">
            <a:spAutoFit/>
          </a:bodyPr>
          <a:lstStyle/>
          <a:p>
            <a:pPr algn="ctr"/>
            <a:r>
              <a:rPr lang="en-US" sz="6400" b="1" dirty="0">
                <a:latin typeface="Franklin Gothic Medium" panose="020B0603020102020204" pitchFamily="34" charset="0"/>
              </a:rPr>
              <a:t>DIO Participation in Graduate Medical Education Transformation:</a:t>
            </a:r>
          </a:p>
          <a:p>
            <a:pPr algn="ctr"/>
            <a:r>
              <a:rPr lang="en-US" sz="6400" b="1" dirty="0">
                <a:latin typeface="Franklin Gothic Medium" panose="020B0603020102020204" pitchFamily="34" charset="0"/>
              </a:rPr>
              <a:t>SI Role in Change</a:t>
            </a:r>
            <a:endParaRPr lang="en-US" sz="6400" b="1" dirty="0">
              <a:solidFill>
                <a:schemeClr val="accent2"/>
              </a:solidFill>
              <a:latin typeface="Franklin Gothic Medium" panose="020B0603020102020204" pitchFamily="34" charset="0"/>
              <a:ea typeface="Lato Black"/>
              <a:cs typeface="Microsoft Sans Serif"/>
            </a:endParaRPr>
          </a:p>
        </p:txBody>
      </p:sp>
      <p:sp>
        <p:nvSpPr>
          <p:cNvPr id="10" name="Rectangle 9"/>
          <p:cNvSpPr/>
          <p:nvPr/>
        </p:nvSpPr>
        <p:spPr>
          <a:xfrm>
            <a:off x="-72190" y="10549340"/>
            <a:ext cx="24543327" cy="2334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800"/>
          </a:p>
        </p:txBody>
      </p:sp>
      <p:pic>
        <p:nvPicPr>
          <p:cNvPr id="7" name="Picture Placeholder 6"/>
          <p:cNvPicPr>
            <a:picLocks noGrp="1" noChangeAspect="1"/>
          </p:cNvPicPr>
          <p:nvPr>
            <p:ph type="pic" sz="quarter" idx="13"/>
          </p:nvPr>
        </p:nvPicPr>
        <p:blipFill>
          <a:blip r:embed="rId3" cstate="email">
            <a:extLst>
              <a:ext uri="{28A0092B-C50C-407E-A947-70E740481C1C}">
                <a14:useLocalDpi xmlns:a14="http://schemas.microsoft.com/office/drawing/2010/main" val="0"/>
              </a:ext>
            </a:extLst>
          </a:blip>
          <a:srcRect l="1590" r="1590"/>
          <a:stretch>
            <a:fillRect/>
          </a:stretch>
        </p:blipFill>
        <p:spPr>
          <a:xfrm>
            <a:off x="477333" y="11498181"/>
            <a:ext cx="6584830" cy="1336221"/>
          </a:xfrm>
          <a:solidFill>
            <a:schemeClr val="bg1"/>
          </a:solidFill>
        </p:spPr>
      </p:pic>
      <p:pic>
        <p:nvPicPr>
          <p:cNvPr id="8" name="Picture 7" descr="Blue text on a white background&#10;&#10;AI-generated content may be incorrect.">
            <a:extLst>
              <a:ext uri="{FF2B5EF4-FFF2-40B4-BE49-F238E27FC236}">
                <a16:creationId xmlns:a16="http://schemas.microsoft.com/office/drawing/2014/main" id="{4D695813-3ED0-9DA8-8EFC-63522974C6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340159" y="11407938"/>
            <a:ext cx="7363968" cy="1426464"/>
          </a:xfrm>
          <a:prstGeom prst="rect">
            <a:avLst/>
          </a:prstGeom>
        </p:spPr>
      </p:pic>
    </p:spTree>
    <p:extLst>
      <p:ext uri="{BB962C8B-B14F-4D97-AF65-F5344CB8AC3E}">
        <p14:creationId xmlns:p14="http://schemas.microsoft.com/office/powerpoint/2010/main" val="948334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B86C0-1E73-738C-B51D-6A36A27F22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4288F2-CF57-FCAE-C5E2-23D294BED229}"/>
              </a:ext>
            </a:extLst>
          </p:cNvPr>
          <p:cNvSpPr>
            <a:spLocks noGrp="1"/>
          </p:cNvSpPr>
          <p:nvPr>
            <p:ph type="title"/>
          </p:nvPr>
        </p:nvSpPr>
        <p:spPr>
          <a:xfrm>
            <a:off x="0" y="8882078"/>
            <a:ext cx="24054670" cy="2926080"/>
          </a:xfrm>
        </p:spPr>
        <p:txBody>
          <a:bodyPr vert="horz" lIns="182880" tIns="91440" rIns="182880" bIns="91440" rtlCol="0" anchor="ctr">
            <a:normAutofit/>
          </a:bodyPr>
          <a:lstStyle/>
          <a:p>
            <a:r>
              <a:rPr lang="en-US" sz="4800" spc="400" dirty="0">
                <a:latin typeface="Nunito Sans" pitchFamily="2" charset="77"/>
              </a:rPr>
              <a:t>As a DIO, my job is to make better monsters: vampires.</a:t>
            </a:r>
          </a:p>
        </p:txBody>
      </p:sp>
      <p:pic>
        <p:nvPicPr>
          <p:cNvPr id="5" name="Picture 2" descr="Don't Give Up the Ghost - AMLE">
            <a:extLst>
              <a:ext uri="{FF2B5EF4-FFF2-40B4-BE49-F238E27FC236}">
                <a16:creationId xmlns:a16="http://schemas.microsoft.com/office/drawing/2014/main" id="{A808001A-D351-EDEB-BB26-8A2998F968B8}"/>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496268" y="22"/>
            <a:ext cx="5852800" cy="87981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Module talk:Werewolf | Werewolves Wiki | Fandom">
            <a:extLst>
              <a:ext uri="{FF2B5EF4-FFF2-40B4-BE49-F238E27FC236}">
                <a16:creationId xmlns:a16="http://schemas.microsoft.com/office/drawing/2014/main" id="{BE287808-7320-E195-2C47-84843CBC721A}"/>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a:fillRect/>
          </a:stretch>
        </p:blipFill>
        <p:spPr bwMode="auto">
          <a:xfrm>
            <a:off x="12349068" y="960"/>
            <a:ext cx="5867988" cy="879724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 descr="A practical guide to Moravian vampires and the vampire panic">
            <a:extLst>
              <a:ext uri="{FF2B5EF4-FFF2-40B4-BE49-F238E27FC236}">
                <a16:creationId xmlns:a16="http://schemas.microsoft.com/office/drawing/2014/main" id="{997A665F-737B-7EA7-CCEB-8B911C3DD8B8}"/>
              </a:ext>
            </a:extLst>
          </p:cNvPr>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18531199" y="21"/>
            <a:ext cx="5860398" cy="879818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black and white logo&#10;&#10;AI-generated content may be incorrect.">
            <a:extLst>
              <a:ext uri="{FF2B5EF4-FFF2-40B4-BE49-F238E27FC236}">
                <a16:creationId xmlns:a16="http://schemas.microsoft.com/office/drawing/2014/main" id="{FC32E2C9-8BFA-548D-B86F-12B724AB05F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pic>
        <p:nvPicPr>
          <p:cNvPr id="4" name="Picture 4">
            <a:extLst>
              <a:ext uri="{FF2B5EF4-FFF2-40B4-BE49-F238E27FC236}">
                <a16:creationId xmlns:a16="http://schemas.microsoft.com/office/drawing/2014/main" id="{163CBA47-F23C-0C40-1065-94A22EB3CC1D}"/>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29330" y="83878"/>
            <a:ext cx="5845204" cy="8798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852852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395687-5293-235A-951A-3FC3AA0C7975}"/>
              </a:ext>
            </a:extLst>
          </p:cNvPr>
          <p:cNvSpPr>
            <a:spLocks noGrp="1"/>
          </p:cNvSpPr>
          <p:nvPr>
            <p:ph type="title"/>
          </p:nvPr>
        </p:nvSpPr>
        <p:spPr>
          <a:xfrm>
            <a:off x="609600" y="8393959"/>
            <a:ext cx="15544800" cy="2926080"/>
          </a:xfrm>
        </p:spPr>
        <p:txBody>
          <a:bodyPr vert="horz" lIns="182880" tIns="91440" rIns="182880" bIns="91440" rtlCol="0" anchor="ctr">
            <a:normAutofit/>
          </a:bodyPr>
          <a:lstStyle/>
          <a:p>
            <a:pPr algn="r"/>
            <a:r>
              <a:rPr lang="en-US" sz="6000" cap="all" spc="400" dirty="0">
                <a:solidFill>
                  <a:schemeClr val="tx1">
                    <a:lumMod val="95000"/>
                    <a:lumOff val="5000"/>
                  </a:schemeClr>
                </a:solidFill>
                <a:latin typeface="Nunito Sans" pitchFamily="2" charset="77"/>
              </a:rPr>
              <a:t>--David Foster Wallace</a:t>
            </a:r>
          </a:p>
        </p:txBody>
      </p:sp>
      <p:pic>
        <p:nvPicPr>
          <p:cNvPr id="4" name="Picture 2" descr="Quote from DFW">
            <a:extLst>
              <a:ext uri="{FF2B5EF4-FFF2-40B4-BE49-F238E27FC236}">
                <a16:creationId xmlns:a16="http://schemas.microsoft.com/office/drawing/2014/main" id="{4BFACADB-6DF6-DB34-9F2A-7E1B72D9DD59}"/>
              </a:ext>
            </a:extLst>
          </p:cNvPr>
          <p:cNvPicPr>
            <a:picLocks noChangeAspect="1" noChangeArrowheads="1"/>
          </p:cNvPicPr>
          <p:nvPr/>
        </p:nvPicPr>
        <p:blipFill>
          <a:blip r:embed="rId2">
            <a:extLst>
              <a:ext uri="{28A0092B-C50C-407E-A947-70E740481C1C}">
                <a14:useLocalDpi xmlns:a14="http://schemas.microsoft.com/office/drawing/2010/main"/>
              </a:ext>
            </a:extLst>
          </a:blip>
          <a:stretch>
            <a:fillRect/>
          </a:stretch>
        </p:blipFill>
        <p:spPr bwMode="auto">
          <a:xfrm>
            <a:off x="293192" y="1498924"/>
            <a:ext cx="21835288" cy="742399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Amazon.com: The David Foster Wallace Reader eBook : Wallace, David Foster:  Books">
            <a:extLst>
              <a:ext uri="{FF2B5EF4-FFF2-40B4-BE49-F238E27FC236}">
                <a16:creationId xmlns:a16="http://schemas.microsoft.com/office/drawing/2014/main" id="{510D7571-5DDE-D87E-CCEA-D8260BE55D8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1923812" y="7540519"/>
            <a:ext cx="2460188" cy="377952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black and white logo&#10;&#10;AI-generated content may be incorrect.">
            <a:extLst>
              <a:ext uri="{FF2B5EF4-FFF2-40B4-BE49-F238E27FC236}">
                <a16:creationId xmlns:a16="http://schemas.microsoft.com/office/drawing/2014/main" id="{319B7EE4-226B-5E37-F27A-5E790BE9FB0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27311814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F10631F-097A-6D39-8E63-3233CA713A84}"/>
              </a:ext>
            </a:extLst>
          </p:cNvPr>
          <p:cNvSpPr txBox="1">
            <a:spLocks noChangeArrowheads="1"/>
          </p:cNvSpPr>
          <p:nvPr/>
        </p:nvSpPr>
        <p:spPr>
          <a:xfrm>
            <a:off x="1073992" y="106153"/>
            <a:ext cx="8472326" cy="10858500"/>
          </a:xfrm>
          <a:prstGeom prst="rect">
            <a:avLst/>
          </a:prstGeom>
        </p:spPr>
        <p:txBody>
          <a:bodyPr vert="horz" lIns="182880" tIns="91440" rIns="182880" bIns="9144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en-US" altLang="en-US" sz="5400" dirty="0">
                <a:latin typeface="Nunito Sans" pitchFamily="2" charset="77"/>
              </a:rPr>
              <a:t>Medical training was a disorienting </a:t>
            </a:r>
            <a:r>
              <a:rPr lang="en-US" altLang="en-US" sz="5400" i="1" dirty="0">
                <a:latin typeface="Nunito Sans" pitchFamily="2" charset="77"/>
              </a:rPr>
              <a:t>and </a:t>
            </a:r>
            <a:r>
              <a:rPr lang="en-US" altLang="en-US" sz="5400" dirty="0">
                <a:latin typeface="Nunito Sans" pitchFamily="2" charset="77"/>
              </a:rPr>
              <a:t>reorienting experience</a:t>
            </a:r>
            <a:br>
              <a:rPr lang="en-US" altLang="en-US" sz="5400" dirty="0">
                <a:latin typeface="Nunito Sans" pitchFamily="2" charset="77"/>
              </a:rPr>
            </a:br>
            <a:br>
              <a:rPr lang="en-US" altLang="en-US" sz="5400" dirty="0">
                <a:latin typeface="Nunito Sans" pitchFamily="2" charset="77"/>
              </a:rPr>
            </a:br>
            <a:r>
              <a:rPr lang="en-US" altLang="en-US" sz="5400" dirty="0">
                <a:latin typeface="Nunito Sans" pitchFamily="2" charset="77"/>
              </a:rPr>
              <a:t>…</a:t>
            </a:r>
            <a:br>
              <a:rPr lang="en-US" altLang="en-US" sz="5400" dirty="0">
                <a:latin typeface="Nunito Sans" pitchFamily="2" charset="77"/>
              </a:rPr>
            </a:br>
            <a:br>
              <a:rPr lang="en-US" altLang="en-US" sz="5400" dirty="0">
                <a:latin typeface="Nunito Sans" pitchFamily="2" charset="77"/>
              </a:rPr>
            </a:br>
            <a:r>
              <a:rPr lang="en-US" altLang="en-US" sz="5400" dirty="0">
                <a:latin typeface="Nunito Sans" pitchFamily="2" charset="77"/>
              </a:rPr>
              <a:t>…like parenting, but also,</a:t>
            </a:r>
          </a:p>
          <a:p>
            <a:pPr algn="ctr">
              <a:defRPr/>
            </a:pPr>
            <a:r>
              <a:rPr lang="en-US" altLang="en-US" sz="5400" dirty="0">
                <a:latin typeface="Nunito Sans" pitchFamily="2" charset="77"/>
              </a:rPr>
              <a:t>strangely, like becoming</a:t>
            </a:r>
          </a:p>
          <a:p>
            <a:pPr algn="ctr">
              <a:defRPr/>
            </a:pPr>
            <a:r>
              <a:rPr lang="en-US" altLang="en-US" sz="5400" dirty="0">
                <a:latin typeface="Nunito Sans" pitchFamily="2" charset="77"/>
              </a:rPr>
              <a:t>a vampire</a:t>
            </a:r>
          </a:p>
        </p:txBody>
      </p:sp>
      <p:sp>
        <p:nvSpPr>
          <p:cNvPr id="5" name="TextBox 3">
            <a:extLst>
              <a:ext uri="{FF2B5EF4-FFF2-40B4-BE49-F238E27FC236}">
                <a16:creationId xmlns:a16="http://schemas.microsoft.com/office/drawing/2014/main" id="{6AFB0CBB-9770-57F7-68E0-97112C13CF4C}"/>
              </a:ext>
            </a:extLst>
          </p:cNvPr>
          <p:cNvSpPr txBox="1">
            <a:spLocks noChangeArrowheads="1"/>
          </p:cNvSpPr>
          <p:nvPr/>
        </p:nvSpPr>
        <p:spPr bwMode="auto">
          <a:xfrm>
            <a:off x="1643761" y="9764324"/>
            <a:ext cx="816827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a:defRPr/>
            </a:pPr>
            <a:r>
              <a:rPr lang="en-US" altLang="en-US" sz="2400" dirty="0">
                <a:latin typeface="Nunito Sans" pitchFamily="2" charset="77"/>
              </a:rPr>
              <a:t>Sergei </a:t>
            </a:r>
            <a:r>
              <a:rPr lang="en-US" altLang="en-US" sz="2400" dirty="0" err="1">
                <a:latin typeface="Nunito Sans" pitchFamily="2" charset="77"/>
              </a:rPr>
              <a:t>Prokudin</a:t>
            </a:r>
            <a:r>
              <a:rPr lang="en-US" altLang="en-US" sz="2400" dirty="0">
                <a:latin typeface="Nunito Sans" pitchFamily="2" charset="77"/>
              </a:rPr>
              <a:t>-Gorsky, </a:t>
            </a:r>
            <a:r>
              <a:rPr lang="en-US" altLang="en-US" sz="2400" i="1" dirty="0">
                <a:latin typeface="Nunito Sans" pitchFamily="2" charset="77"/>
              </a:rPr>
              <a:t>White fox. Stuffed animals from the collection of N. P. Alin in </a:t>
            </a:r>
            <a:r>
              <a:rPr lang="en-US" altLang="en-US" sz="2400" i="1" dirty="0" err="1">
                <a:latin typeface="Nunito Sans" pitchFamily="2" charset="77"/>
              </a:rPr>
              <a:t>Cherdyn</a:t>
            </a:r>
            <a:r>
              <a:rPr lang="en-US" altLang="en-US" sz="2400" dirty="0">
                <a:latin typeface="Nunito Sans" pitchFamily="2" charset="77"/>
              </a:rPr>
              <a:t>, 1910, digital color composite by Blaise </a:t>
            </a:r>
            <a:r>
              <a:rPr lang="en-US" altLang="en-US" sz="2400" dirty="0" err="1">
                <a:latin typeface="Nunito Sans" pitchFamily="2" charset="77"/>
              </a:rPr>
              <a:t>Agüera</a:t>
            </a:r>
            <a:r>
              <a:rPr lang="en-US" altLang="en-US" sz="2400" dirty="0">
                <a:latin typeface="Nunito Sans" pitchFamily="2" charset="77"/>
              </a:rPr>
              <a:t> y </a:t>
            </a:r>
            <a:r>
              <a:rPr lang="en-US" altLang="en-US" sz="2400" dirty="0" err="1">
                <a:latin typeface="Nunito Sans" pitchFamily="2" charset="77"/>
              </a:rPr>
              <a:t>Arcas</a:t>
            </a:r>
            <a:r>
              <a:rPr lang="en-US" altLang="en-US" sz="2400" dirty="0">
                <a:latin typeface="Nunito Sans" pitchFamily="2" charset="77"/>
              </a:rPr>
              <a:t>, 2004</a:t>
            </a:r>
          </a:p>
        </p:txBody>
      </p:sp>
      <p:pic>
        <p:nvPicPr>
          <p:cNvPr id="6" name="Picture 4">
            <a:extLst>
              <a:ext uri="{FF2B5EF4-FFF2-40B4-BE49-F238E27FC236}">
                <a16:creationId xmlns:a16="http://schemas.microsoft.com/office/drawing/2014/main" id="{07018A3B-648C-307D-4ECC-364DE8AD952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0797015" y="0"/>
            <a:ext cx="13779490" cy="137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A black and white logo&#10;&#10;AI-generated content may be incorrect.">
            <a:extLst>
              <a:ext uri="{FF2B5EF4-FFF2-40B4-BE49-F238E27FC236}">
                <a16:creationId xmlns:a16="http://schemas.microsoft.com/office/drawing/2014/main" id="{9161EAF8-A3A1-5278-CC8D-B5C57773F86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33332005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72B1AE9-9C55-DC67-5C0A-8AAD6D41F4F5}"/>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9936480" y="632986"/>
            <a:ext cx="10583342" cy="105833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a:extLst>
              <a:ext uri="{FF2B5EF4-FFF2-40B4-BE49-F238E27FC236}">
                <a16:creationId xmlns:a16="http://schemas.microsoft.com/office/drawing/2014/main" id="{FB021EEE-9B78-FD09-7461-AD3D288F0322}"/>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55483" y="5324076"/>
            <a:ext cx="3762017" cy="58922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1">
            <a:extLst>
              <a:ext uri="{FF2B5EF4-FFF2-40B4-BE49-F238E27FC236}">
                <a16:creationId xmlns:a16="http://schemas.microsoft.com/office/drawing/2014/main" id="{A7443A2F-C7EA-10B8-6C8C-9CDC6C3E4CE4}"/>
              </a:ext>
            </a:extLst>
          </p:cNvPr>
          <p:cNvSpPr txBox="1">
            <a:spLocks noChangeArrowheads="1"/>
          </p:cNvSpPr>
          <p:nvPr/>
        </p:nvSpPr>
        <p:spPr bwMode="auto">
          <a:xfrm>
            <a:off x="1167402" y="832669"/>
            <a:ext cx="7410138"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defRPr/>
            </a:pPr>
            <a:r>
              <a:rPr lang="en-US" altLang="en-US" sz="6000" dirty="0">
                <a:solidFill>
                  <a:schemeClr val="bg2">
                    <a:lumMod val="10000"/>
                  </a:schemeClr>
                </a:solidFill>
                <a:latin typeface="Nunito Sans" pitchFamily="2" charset="77"/>
              </a:rPr>
              <a:t>Q:</a:t>
            </a:r>
            <a:r>
              <a:rPr lang="en-US" altLang="en-US" sz="6000" i="1" dirty="0">
                <a:solidFill>
                  <a:schemeClr val="bg2">
                    <a:lumMod val="10000"/>
                  </a:schemeClr>
                </a:solidFill>
                <a:latin typeface="Nunito Sans" pitchFamily="2" charset="77"/>
              </a:rPr>
              <a:t> What do parents, physicians, and vampires have in common?</a:t>
            </a:r>
          </a:p>
          <a:p>
            <a:pPr>
              <a:spcBef>
                <a:spcPct val="0"/>
              </a:spcBef>
              <a:buFontTx/>
              <a:buNone/>
              <a:defRPr/>
            </a:pPr>
            <a:endParaRPr lang="en-US" altLang="en-US" sz="6000" dirty="0">
              <a:solidFill>
                <a:schemeClr val="bg2">
                  <a:lumMod val="10000"/>
                </a:schemeClr>
              </a:solidFill>
              <a:latin typeface="Nunito Sans" pitchFamily="2" charset="77"/>
            </a:endParaRPr>
          </a:p>
          <a:p>
            <a:pPr>
              <a:spcBef>
                <a:spcPct val="0"/>
              </a:spcBef>
              <a:buFontTx/>
              <a:buNone/>
              <a:defRPr/>
            </a:pPr>
            <a:r>
              <a:rPr lang="en-US" altLang="en-US" sz="6000" dirty="0">
                <a:solidFill>
                  <a:schemeClr val="bg2">
                    <a:lumMod val="10000"/>
                  </a:schemeClr>
                </a:solidFill>
                <a:latin typeface="Nunito Sans" pitchFamily="2" charset="77"/>
              </a:rPr>
              <a:t>A:</a:t>
            </a:r>
          </a:p>
        </p:txBody>
      </p:sp>
      <p:pic>
        <p:nvPicPr>
          <p:cNvPr id="2" name="Picture 1" descr="A black and white logo&#10;&#10;AI-generated content may be incorrect.">
            <a:extLst>
              <a:ext uri="{FF2B5EF4-FFF2-40B4-BE49-F238E27FC236}">
                <a16:creationId xmlns:a16="http://schemas.microsoft.com/office/drawing/2014/main" id="{AA94E3D0-BDF6-CDD6-47BB-59C32610A8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9290226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16B25-AF10-56A8-4324-A981060C23A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0902D9-5B20-A7E6-2837-74F0577D2AC0}"/>
              </a:ext>
            </a:extLst>
          </p:cNvPr>
          <p:cNvSpPr>
            <a:spLocks noGrp="1"/>
          </p:cNvSpPr>
          <p:nvPr>
            <p:ph type="title"/>
          </p:nvPr>
        </p:nvSpPr>
        <p:spPr>
          <a:xfrm>
            <a:off x="1214328" y="3205595"/>
            <a:ext cx="12587378" cy="7304810"/>
          </a:xfrm>
        </p:spPr>
        <p:txBody>
          <a:bodyPr vert="horz" lIns="182880" tIns="91440" rIns="182880" bIns="91440" rtlCol="0" anchor="b">
            <a:normAutofit fontScale="90000"/>
          </a:bodyPr>
          <a:lstStyle/>
          <a:p>
            <a:r>
              <a:rPr lang="en-US" sz="6000" spc="400" dirty="0">
                <a:latin typeface="Nunito Sans" pitchFamily="2" charset="77"/>
              </a:rPr>
              <a:t>Parents, physicians, and vampires aren’t noble heroes or shift workers, but </a:t>
            </a:r>
            <a:r>
              <a:rPr lang="en-US" sz="6000" b="1" spc="400" dirty="0">
                <a:latin typeface="Nunito Sans" pitchFamily="2" charset="77"/>
              </a:rPr>
              <a:t>transformed people </a:t>
            </a:r>
            <a:r>
              <a:rPr lang="en-US" sz="6000" spc="400" dirty="0">
                <a:latin typeface="Nunito Sans" pitchFamily="2" charset="77"/>
              </a:rPr>
              <a:t>who live differently than they did before… </a:t>
            </a:r>
            <a:br>
              <a:rPr lang="en-US" sz="6000" spc="400" dirty="0">
                <a:latin typeface="Nunito Sans" pitchFamily="2" charset="77"/>
              </a:rPr>
            </a:br>
            <a:br>
              <a:rPr lang="en-US" sz="6000" spc="400" dirty="0">
                <a:latin typeface="Nunito Sans" pitchFamily="2" charset="77"/>
              </a:rPr>
            </a:br>
            <a:r>
              <a:rPr lang="en-US" sz="6000" spc="400" dirty="0">
                <a:latin typeface="Nunito Sans" pitchFamily="2" charset="77"/>
              </a:rPr>
              <a:t>… For </a:t>
            </a:r>
            <a:r>
              <a:rPr lang="en-US" sz="6000" b="1" i="1" spc="400" dirty="0">
                <a:latin typeface="Nunito Sans" pitchFamily="2" charset="77"/>
              </a:rPr>
              <a:t>intrinsic </a:t>
            </a:r>
            <a:r>
              <a:rPr lang="en-US" sz="6000" b="1" spc="400" dirty="0">
                <a:latin typeface="Nunito Sans" pitchFamily="2" charset="77"/>
              </a:rPr>
              <a:t>reasons.</a:t>
            </a:r>
            <a:br>
              <a:rPr lang="en-US" sz="6000" b="1" spc="400" dirty="0">
                <a:latin typeface="Nunito Sans" pitchFamily="2" charset="77"/>
              </a:rPr>
            </a:br>
            <a:br>
              <a:rPr lang="en-US" sz="6000" b="1" spc="400" dirty="0">
                <a:latin typeface="Nunito Sans" pitchFamily="2" charset="77"/>
              </a:rPr>
            </a:br>
            <a:r>
              <a:rPr lang="en-US" sz="6000" spc="400" dirty="0">
                <a:latin typeface="Nunito Sans" pitchFamily="2" charset="77"/>
              </a:rPr>
              <a:t>You parent to parent, you doctor to doctor, you vampire to vampire, </a:t>
            </a:r>
            <a:r>
              <a:rPr lang="en-US" sz="6000" i="1" spc="400" dirty="0">
                <a:latin typeface="Nunito Sans" pitchFamily="2" charset="77"/>
              </a:rPr>
              <a:t>not</a:t>
            </a:r>
            <a:r>
              <a:rPr lang="en-US" sz="6000" spc="400" dirty="0">
                <a:latin typeface="Nunito Sans" pitchFamily="2" charset="77"/>
              </a:rPr>
              <a:t> for extrinsic goods.</a:t>
            </a:r>
          </a:p>
        </p:txBody>
      </p:sp>
      <p:pic>
        <p:nvPicPr>
          <p:cNvPr id="5" name="Picture 1" descr="A practical guide to Moravian vampires and the vampire panic">
            <a:extLst>
              <a:ext uri="{FF2B5EF4-FFF2-40B4-BE49-F238E27FC236}">
                <a16:creationId xmlns:a16="http://schemas.microsoft.com/office/drawing/2014/main" id="{C330B6FB-56A8-CB1C-C428-57BB44983D5A}"/>
              </a:ext>
            </a:extLst>
          </p:cNvPr>
          <p:cNvPicPr>
            <a:picLocks noChangeAspect="1" noChangeArrowheads="1"/>
          </p:cNvPicPr>
          <p:nvPr/>
        </p:nvPicPr>
        <p:blipFill>
          <a:blip r:embed="rId2" r:link="rId3">
            <a:extLst>
              <a:ext uri="{28A0092B-C50C-407E-A947-70E740481C1C}">
                <a14:useLocalDpi xmlns:a14="http://schemas.microsoft.com/office/drawing/2010/main"/>
              </a:ext>
            </a:extLst>
          </a:blip>
          <a:stretch>
            <a:fillRect/>
          </a:stretch>
        </p:blipFill>
        <p:spPr bwMode="auto">
          <a:xfrm>
            <a:off x="14830098" y="193964"/>
            <a:ext cx="7584928" cy="1119546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black and white logo&#10;&#10;AI-generated content may be incorrect.">
            <a:extLst>
              <a:ext uri="{FF2B5EF4-FFF2-40B4-BE49-F238E27FC236}">
                <a16:creationId xmlns:a16="http://schemas.microsoft.com/office/drawing/2014/main" id="{E172D7E0-6F51-670D-3D1B-CEBC86AB4D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3104644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FA6E8A-EFCE-BF7C-3E8D-8C9CE589338C}"/>
              </a:ext>
            </a:extLst>
          </p:cNvPr>
          <p:cNvSpPr>
            <a:spLocks noGrp="1"/>
          </p:cNvSpPr>
          <p:nvPr>
            <p:ph type="title"/>
          </p:nvPr>
        </p:nvSpPr>
        <p:spPr>
          <a:xfrm>
            <a:off x="0" y="8554952"/>
            <a:ext cx="14974229" cy="3250420"/>
          </a:xfrm>
        </p:spPr>
        <p:txBody>
          <a:bodyPr>
            <a:normAutofit fontScale="90000"/>
          </a:bodyPr>
          <a:lstStyle/>
          <a:p>
            <a:pPr algn="r"/>
            <a:r>
              <a:rPr lang="en-US" dirty="0">
                <a:solidFill>
                  <a:srgbClr val="000000"/>
                </a:solidFill>
                <a:latin typeface="Franklin Gothic Medium" panose="020B0603020102020204" pitchFamily="34" charset="0"/>
              </a:rPr>
              <a:t>Thank you to Georgette Dent, MD</a:t>
            </a:r>
            <a:br>
              <a:rPr lang="en-US" dirty="0">
                <a:solidFill>
                  <a:srgbClr val="000000"/>
                </a:solidFill>
                <a:latin typeface="Franklin Gothic Medium" panose="020B0603020102020204" pitchFamily="34" charset="0"/>
              </a:rPr>
            </a:br>
            <a:r>
              <a:rPr lang="en-US" dirty="0">
                <a:solidFill>
                  <a:srgbClr val="000000"/>
                </a:solidFill>
                <a:latin typeface="Franklin Gothic Medium" panose="020B0603020102020204" pitchFamily="34" charset="0"/>
              </a:rPr>
              <a:t>Assoc. Dean Of Student Affairs</a:t>
            </a:r>
          </a:p>
        </p:txBody>
      </p:sp>
      <p:pic>
        <p:nvPicPr>
          <p:cNvPr id="1026" name="Picture 2" descr="Georgette A. Dent, MD | Department of Pathology and Laboratory Medicine">
            <a:extLst>
              <a:ext uri="{FF2B5EF4-FFF2-40B4-BE49-F238E27FC236}">
                <a16:creationId xmlns:a16="http://schemas.microsoft.com/office/drawing/2014/main" id="{D716407F-ACC1-6DC5-D73B-B167FEDDC576}"/>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55094" y="643466"/>
            <a:ext cx="14116612" cy="8214784"/>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BBCF4346-240C-A1AE-FB0E-192966872C9A}"/>
              </a:ext>
            </a:extLst>
          </p:cNvPr>
          <p:cNvSpPr>
            <a:spLocks noGrp="1"/>
          </p:cNvSpPr>
          <p:nvPr>
            <p:ph idx="1"/>
          </p:nvPr>
        </p:nvSpPr>
        <p:spPr>
          <a:xfrm>
            <a:off x="15426800" y="0"/>
            <a:ext cx="6849478" cy="9704724"/>
          </a:xfrm>
        </p:spPr>
        <p:txBody>
          <a:bodyPr anchor="ctr">
            <a:normAutofit/>
          </a:bodyPr>
          <a:lstStyle/>
          <a:p>
            <a:r>
              <a:rPr lang="en-US" sz="4800" dirty="0">
                <a:solidFill>
                  <a:srgbClr val="000000"/>
                </a:solidFill>
                <a:latin typeface="Nunito Sans" pitchFamily="2" charset="77"/>
              </a:rPr>
              <a:t>Encouraged me as I began triple-vampire training.</a:t>
            </a:r>
          </a:p>
          <a:p>
            <a:r>
              <a:rPr lang="en-US" sz="4800" dirty="0">
                <a:solidFill>
                  <a:srgbClr val="000000"/>
                </a:solidFill>
                <a:latin typeface="Nunito Sans" pitchFamily="2" charset="77"/>
              </a:rPr>
              <a:t>In one 18-month period, I married, welcomed our first child, and entered the Match to decide what kind of physician to become.</a:t>
            </a:r>
          </a:p>
        </p:txBody>
      </p:sp>
      <p:pic>
        <p:nvPicPr>
          <p:cNvPr id="4" name="Picture 3" descr="A black and white logo&#10;&#10;AI-generated content may be incorrect.">
            <a:extLst>
              <a:ext uri="{FF2B5EF4-FFF2-40B4-BE49-F238E27FC236}">
                <a16:creationId xmlns:a16="http://schemas.microsoft.com/office/drawing/2014/main" id="{0F4DB2DD-7767-1B25-3C55-9179010460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11616523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F9A64-9DDE-14BA-1703-B8E6789DB267}"/>
              </a:ext>
            </a:extLst>
          </p:cNvPr>
          <p:cNvSpPr>
            <a:spLocks noGrp="1"/>
          </p:cNvSpPr>
          <p:nvPr>
            <p:ph type="title"/>
          </p:nvPr>
        </p:nvSpPr>
        <p:spPr/>
        <p:txBody>
          <a:bodyPr/>
          <a:lstStyle/>
          <a:p>
            <a:pPr algn="l"/>
            <a:r>
              <a:rPr lang="en-US" dirty="0">
                <a:latin typeface="Franklin Gothic Medium" panose="020B0603020102020204" pitchFamily="34" charset="0"/>
              </a:rPr>
              <a:t>Baby</a:t>
            </a:r>
            <a:r>
              <a:rPr lang="en-US" dirty="0">
                <a:latin typeface="Franklin Gothic Medium" panose="020B0603020102020204" pitchFamily="34" charset="0"/>
                <a:sym typeface="Wingdings" pitchFamily="2" charset="2"/>
              </a:rPr>
              <a:t> 1</a:t>
            </a:r>
            <a:r>
              <a:rPr lang="en-US" baseline="30000" dirty="0">
                <a:latin typeface="Franklin Gothic Medium" panose="020B0603020102020204" pitchFamily="34" charset="0"/>
                <a:sym typeface="Wingdings" pitchFamily="2" charset="2"/>
              </a:rPr>
              <a:t>st</a:t>
            </a:r>
            <a:r>
              <a:rPr lang="en-US" dirty="0">
                <a:latin typeface="Franklin Gothic Medium" panose="020B0603020102020204" pitchFamily="34" charset="0"/>
                <a:sym typeface="Wingdings" pitchFamily="2" charset="2"/>
              </a:rPr>
              <a:t> Research Poster</a:t>
            </a:r>
            <a:endParaRPr lang="en-US" dirty="0">
              <a:latin typeface="Franklin Gothic Medium" panose="020B0603020102020204" pitchFamily="34" charset="0"/>
            </a:endParaRPr>
          </a:p>
        </p:txBody>
      </p:sp>
      <p:pic>
        <p:nvPicPr>
          <p:cNvPr id="5" name="Content Placeholder 4" descr="A person in a suit standing in front of a poster&#10;&#10;AI-generated content may be incorrect.">
            <a:extLst>
              <a:ext uri="{FF2B5EF4-FFF2-40B4-BE49-F238E27FC236}">
                <a16:creationId xmlns:a16="http://schemas.microsoft.com/office/drawing/2014/main" id="{6E34D6AE-E13D-5850-4E1B-CC119F27A63B}"/>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16040377" y="761931"/>
            <a:ext cx="6034086" cy="8045450"/>
          </a:xfrm>
        </p:spPr>
      </p:pic>
      <p:pic>
        <p:nvPicPr>
          <p:cNvPr id="7" name="Picture 6" descr="A young child lying on the floor with his hands on his face&#10;&#10;AI-generated content may be incorrect.">
            <a:extLst>
              <a:ext uri="{FF2B5EF4-FFF2-40B4-BE49-F238E27FC236}">
                <a16:creationId xmlns:a16="http://schemas.microsoft.com/office/drawing/2014/main" id="{695231D7-51E8-8002-0050-DF587109ECA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812175" y="2835276"/>
            <a:ext cx="12082818" cy="8044039"/>
          </a:xfrm>
          <a:prstGeom prst="rect">
            <a:avLst/>
          </a:prstGeom>
        </p:spPr>
      </p:pic>
      <p:sp>
        <p:nvSpPr>
          <p:cNvPr id="8" name="TextBox 7">
            <a:extLst>
              <a:ext uri="{FF2B5EF4-FFF2-40B4-BE49-F238E27FC236}">
                <a16:creationId xmlns:a16="http://schemas.microsoft.com/office/drawing/2014/main" id="{6D383E9D-B291-B110-2CC3-AB6BA84D3FF8}"/>
              </a:ext>
            </a:extLst>
          </p:cNvPr>
          <p:cNvSpPr txBox="1"/>
          <p:nvPr/>
        </p:nvSpPr>
        <p:spPr>
          <a:xfrm>
            <a:off x="16040376" y="9020036"/>
            <a:ext cx="6088103" cy="1323439"/>
          </a:xfrm>
          <a:prstGeom prst="rect">
            <a:avLst/>
          </a:prstGeom>
          <a:noFill/>
        </p:spPr>
        <p:txBody>
          <a:bodyPr wrap="square" rtlCol="0">
            <a:spAutoFit/>
          </a:bodyPr>
          <a:lstStyle/>
          <a:p>
            <a:r>
              <a:rPr lang="en-US" sz="4000" dirty="0">
                <a:latin typeface="Nunito Sans" pitchFamily="2" charset="77"/>
              </a:rPr>
              <a:t>My favorite pre-med: Eamon Nussbaum</a:t>
            </a:r>
          </a:p>
        </p:txBody>
      </p:sp>
      <p:pic>
        <p:nvPicPr>
          <p:cNvPr id="3" name="Picture 2" descr="A black and white logo&#10;&#10;AI-generated content may be incorrect.">
            <a:extLst>
              <a:ext uri="{FF2B5EF4-FFF2-40B4-BE49-F238E27FC236}">
                <a16:creationId xmlns:a16="http://schemas.microsoft.com/office/drawing/2014/main" id="{0A2648E7-C5C7-850C-C280-4F27695794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1157678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rgbClr val="000000"/>
        </a:solidFill>
        <a:effectLst/>
      </p:bgPr>
    </p:bg>
    <p:spTree>
      <p:nvGrpSpPr>
        <p:cNvPr id="1" name=""/>
        <p:cNvGrpSpPr/>
        <p:nvPr/>
      </p:nvGrpSpPr>
      <p:grpSpPr>
        <a:xfrm>
          <a:off x="0" y="0"/>
          <a:ext cx="0" cy="0"/>
          <a:chOff x="0" y="0"/>
          <a:chExt cx="0" cy="0"/>
        </a:xfrm>
      </p:grpSpPr>
      <p:pic>
        <p:nvPicPr>
          <p:cNvPr id="4" name="Picture 1">
            <a:extLst>
              <a:ext uri="{FF2B5EF4-FFF2-40B4-BE49-F238E27FC236}">
                <a16:creationId xmlns:a16="http://schemas.microsoft.com/office/drawing/2014/main" id="{AF85A370-DB3D-9C51-F5D0-D9322FE6E9B7}"/>
              </a:ext>
            </a:extLst>
          </p:cNvPr>
          <p:cNvPicPr>
            <a:picLocks noChangeAspect="1" noChangeArrowheads="1"/>
          </p:cNvPicPr>
          <p:nvPr/>
        </p:nvPicPr>
        <p:blipFill>
          <a:blip r:embed="rId3">
            <a:alphaModFix amt="45000"/>
            <a:extLst>
              <a:ext uri="{28A0092B-C50C-407E-A947-70E740481C1C}">
                <a14:useLocalDpi xmlns:a14="http://schemas.microsoft.com/office/drawing/2010/main"/>
              </a:ext>
            </a:extLst>
          </a:blip>
          <a:srcRect/>
          <a:stretch/>
        </p:blipFill>
        <p:spPr bwMode="auto">
          <a:xfrm>
            <a:off x="7303507" y="-518160"/>
            <a:ext cx="9120066" cy="1540550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a:extLst>
              <a:ext uri="{FF2B5EF4-FFF2-40B4-BE49-F238E27FC236}">
                <a16:creationId xmlns:a16="http://schemas.microsoft.com/office/drawing/2014/main" id="{918AAA8F-8AF4-689B-758D-9F3886397A4E}"/>
              </a:ext>
            </a:extLst>
          </p:cNvPr>
          <p:cNvSpPr>
            <a:spLocks noGrp="1"/>
          </p:cNvSpPr>
          <p:nvPr>
            <p:ph idx="1"/>
          </p:nvPr>
        </p:nvSpPr>
        <p:spPr>
          <a:xfrm>
            <a:off x="16903216" y="1286934"/>
            <a:ext cx="6193852" cy="11142132"/>
          </a:xfrm>
        </p:spPr>
        <p:txBody>
          <a:bodyPr vert="horz" lIns="182880" tIns="91440" rIns="182880" bIns="91440" rtlCol="0" anchor="ctr">
            <a:normAutofit/>
          </a:bodyPr>
          <a:lstStyle/>
          <a:p>
            <a:pPr marL="0" indent="0">
              <a:spcBef>
                <a:spcPts val="0"/>
              </a:spcBef>
              <a:buNone/>
              <a:defRPr/>
            </a:pPr>
            <a:r>
              <a:rPr lang="en-US" sz="4000" b="1" i="1" dirty="0">
                <a:solidFill>
                  <a:schemeClr val="bg1"/>
                </a:solidFill>
                <a:latin typeface="Nunito Sans" pitchFamily="2" charset="77"/>
              </a:rPr>
              <a:t>“For the physician sees terrible sights, touches unpleasant things, and the misfortunes of others bring a harvest of sorrows that are peculiarly his; but the sick by means of the art rid themselves of the worst of evils, disease, suffering, pain and death.” </a:t>
            </a:r>
            <a:endParaRPr lang="en-US" altLang="en-US" sz="4000" b="1" i="1" dirty="0">
              <a:solidFill>
                <a:schemeClr val="bg1"/>
              </a:solidFill>
              <a:latin typeface="Nunito Sans" pitchFamily="2" charset="77"/>
            </a:endParaRPr>
          </a:p>
          <a:p>
            <a:pPr marL="0" indent="0">
              <a:spcBef>
                <a:spcPts val="0"/>
              </a:spcBef>
              <a:buNone/>
              <a:defRPr/>
            </a:pPr>
            <a:r>
              <a:rPr lang="en-US" altLang="en-US" sz="4000" dirty="0">
                <a:solidFill>
                  <a:schemeClr val="bg1"/>
                </a:solidFill>
                <a:latin typeface="Nunito Sans" pitchFamily="2" charset="77"/>
              </a:rPr>
              <a:t>--Hippocrates</a:t>
            </a:r>
          </a:p>
        </p:txBody>
      </p:sp>
      <p:sp>
        <p:nvSpPr>
          <p:cNvPr id="6" name="TextBox 2">
            <a:extLst>
              <a:ext uri="{FF2B5EF4-FFF2-40B4-BE49-F238E27FC236}">
                <a16:creationId xmlns:a16="http://schemas.microsoft.com/office/drawing/2014/main" id="{810CB9F9-C0B1-853C-4ACB-70455722DF90}"/>
              </a:ext>
            </a:extLst>
          </p:cNvPr>
          <p:cNvSpPr txBox="1">
            <a:spLocks noChangeArrowheads="1"/>
          </p:cNvSpPr>
          <p:nvPr/>
        </p:nvSpPr>
        <p:spPr bwMode="auto">
          <a:xfrm>
            <a:off x="376883" y="9906548"/>
            <a:ext cx="716915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4572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4572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4572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457200" fontAlgn="base">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a:lnSpc>
                <a:spcPct val="100000"/>
              </a:lnSpc>
              <a:spcBef>
                <a:spcPct val="0"/>
              </a:spcBef>
              <a:spcAft>
                <a:spcPts val="1200"/>
              </a:spcAft>
              <a:buNone/>
              <a:defRPr/>
            </a:pPr>
            <a:r>
              <a:rPr lang="en-US" altLang="en-US" sz="3600" dirty="0">
                <a:solidFill>
                  <a:schemeClr val="bg1"/>
                </a:solidFill>
                <a:latin typeface="+mj-lt"/>
              </a:rPr>
              <a:t>Credit: Hippocrates head in Musee National Athens. </a:t>
            </a:r>
            <a:r>
              <a:rPr lang="en-US" altLang="en-US" sz="3600" i="1" dirty="0" err="1">
                <a:solidFill>
                  <a:schemeClr val="bg1"/>
                </a:solidFill>
                <a:latin typeface="+mj-lt"/>
              </a:rPr>
              <a:t>Wellcome</a:t>
            </a:r>
            <a:r>
              <a:rPr lang="en-US" altLang="en-US" sz="3600" i="1" dirty="0">
                <a:solidFill>
                  <a:schemeClr val="bg1"/>
                </a:solidFill>
                <a:latin typeface="+mj-lt"/>
              </a:rPr>
              <a:t> Images</a:t>
            </a:r>
          </a:p>
        </p:txBody>
      </p:sp>
      <p:sp>
        <p:nvSpPr>
          <p:cNvPr id="2" name="Title 1">
            <a:extLst>
              <a:ext uri="{FF2B5EF4-FFF2-40B4-BE49-F238E27FC236}">
                <a16:creationId xmlns:a16="http://schemas.microsoft.com/office/drawing/2014/main" id="{1D76C60E-7E1A-AE51-C38C-909E22B43B3A}"/>
              </a:ext>
            </a:extLst>
          </p:cNvPr>
          <p:cNvSpPr>
            <a:spLocks noGrp="1"/>
          </p:cNvSpPr>
          <p:nvPr>
            <p:ph type="title"/>
          </p:nvPr>
        </p:nvSpPr>
        <p:spPr>
          <a:xfrm>
            <a:off x="376883" y="306799"/>
            <a:ext cx="6926624" cy="11142132"/>
          </a:xfrm>
        </p:spPr>
        <p:txBody>
          <a:bodyPr vert="horz" lIns="182880" tIns="91440" rIns="182880" bIns="91440" rtlCol="0" anchor="ctr">
            <a:normAutofit/>
          </a:bodyPr>
          <a:lstStyle/>
          <a:p>
            <a:r>
              <a:rPr lang="en-US" sz="8000" spc="400" dirty="0">
                <a:solidFill>
                  <a:schemeClr val="bg1"/>
                </a:solidFill>
                <a:latin typeface="Nunito Sans" pitchFamily="2" charset="77"/>
              </a:rPr>
              <a:t>Train VAMPIRES Like Hippocrates</a:t>
            </a:r>
          </a:p>
        </p:txBody>
      </p:sp>
    </p:spTree>
    <p:extLst>
      <p:ext uri="{BB962C8B-B14F-4D97-AF65-F5344CB8AC3E}">
        <p14:creationId xmlns:p14="http://schemas.microsoft.com/office/powerpoint/2010/main" val="19383551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47DC6-3271-EE09-BC3D-A69CFF27F95F}"/>
              </a:ext>
            </a:extLst>
          </p:cNvPr>
          <p:cNvSpPr>
            <a:spLocks noGrp="1"/>
          </p:cNvSpPr>
          <p:nvPr>
            <p:ph type="title"/>
          </p:nvPr>
        </p:nvSpPr>
        <p:spPr/>
        <p:txBody>
          <a:bodyPr/>
          <a:lstStyle/>
          <a:p>
            <a:r>
              <a:rPr lang="en-US" dirty="0">
                <a:latin typeface="Franklin Gothic Medium" panose="020B0603020102020204" pitchFamily="34" charset="0"/>
              </a:rPr>
              <a:t>#1 Know The Rules &amp; The Role</a:t>
            </a:r>
          </a:p>
        </p:txBody>
      </p:sp>
      <p:sp>
        <p:nvSpPr>
          <p:cNvPr id="3" name="Content Placeholder 2">
            <a:extLst>
              <a:ext uri="{FF2B5EF4-FFF2-40B4-BE49-F238E27FC236}">
                <a16:creationId xmlns:a16="http://schemas.microsoft.com/office/drawing/2014/main" id="{3D91441D-6107-5167-46FF-9ADFFDA09AF5}"/>
              </a:ext>
            </a:extLst>
          </p:cNvPr>
          <p:cNvSpPr>
            <a:spLocks noGrp="1"/>
          </p:cNvSpPr>
          <p:nvPr>
            <p:ph idx="1"/>
          </p:nvPr>
        </p:nvSpPr>
        <p:spPr/>
        <p:txBody>
          <a:bodyPr>
            <a:normAutofit/>
          </a:bodyPr>
          <a:lstStyle/>
          <a:p>
            <a:r>
              <a:rPr lang="en-US" dirty="0">
                <a:latin typeface="Nunito Sans" pitchFamily="2" charset="77"/>
              </a:rPr>
              <a:t>Demonstrate your excellence: no one else should understand AGME rules as well as you.</a:t>
            </a:r>
          </a:p>
          <a:p>
            <a:r>
              <a:rPr lang="en-US" dirty="0">
                <a:latin typeface="Nunito Sans" pitchFamily="2" charset="77"/>
              </a:rPr>
              <a:t>Develop immaculate GMEC minutes.</a:t>
            </a:r>
          </a:p>
          <a:p>
            <a:r>
              <a:rPr lang="en-US" dirty="0">
                <a:latin typeface="Nunito Sans" pitchFamily="2" charset="77"/>
              </a:rPr>
              <a:t>Invite leaders to your GMEC. </a:t>
            </a:r>
          </a:p>
          <a:p>
            <a:pPr lvl="1"/>
            <a:r>
              <a:rPr lang="en-US" dirty="0">
                <a:latin typeface="Nunito Sans" pitchFamily="2" charset="77"/>
              </a:rPr>
              <a:t>The GMEC can be dull/dry. Make it </a:t>
            </a:r>
            <a:r>
              <a:rPr lang="en-US" i="1" dirty="0">
                <a:latin typeface="Nunito Sans" pitchFamily="2" charset="77"/>
              </a:rPr>
              <a:t>relational</a:t>
            </a:r>
            <a:r>
              <a:rPr lang="en-US" dirty="0">
                <a:latin typeface="Nunito Sans" pitchFamily="2" charset="77"/>
              </a:rPr>
              <a:t>, connecting learners and leaders.</a:t>
            </a:r>
          </a:p>
          <a:p>
            <a:r>
              <a:rPr lang="en-US" dirty="0">
                <a:latin typeface="Nunito Sans" pitchFamily="2" charset="77"/>
              </a:rPr>
              <a:t>Punchline: You must know the rules to drive change.</a:t>
            </a:r>
          </a:p>
        </p:txBody>
      </p:sp>
      <p:pic>
        <p:nvPicPr>
          <p:cNvPr id="4" name="Picture 3" descr="A black and white logo&#10;&#10;AI-generated content may be incorrect.">
            <a:extLst>
              <a:ext uri="{FF2B5EF4-FFF2-40B4-BE49-F238E27FC236}">
                <a16:creationId xmlns:a16="http://schemas.microsoft.com/office/drawing/2014/main" id="{156AB3D7-2BDA-4713-B7A2-37A962CDEE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2915732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F3B65-F6C7-ECD1-D5A6-AD9EF8D6D3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ABB493-E51E-F6FA-E907-0F2AF40688C8}"/>
              </a:ext>
            </a:extLst>
          </p:cNvPr>
          <p:cNvSpPr>
            <a:spLocks noGrp="1"/>
          </p:cNvSpPr>
          <p:nvPr>
            <p:ph type="title"/>
          </p:nvPr>
        </p:nvSpPr>
        <p:spPr>
          <a:xfrm>
            <a:off x="582930" y="524738"/>
            <a:ext cx="21945600" cy="2286000"/>
          </a:xfrm>
        </p:spPr>
        <p:txBody>
          <a:bodyPr/>
          <a:lstStyle/>
          <a:p>
            <a:r>
              <a:rPr lang="en-US" dirty="0">
                <a:latin typeface="Franklin Gothic Medium" panose="020B0603020102020204" pitchFamily="34" charset="0"/>
              </a:rPr>
              <a:t>To Flourish as Vampires, We Need Continuity</a:t>
            </a:r>
          </a:p>
        </p:txBody>
      </p:sp>
      <p:pic>
        <p:nvPicPr>
          <p:cNvPr id="4" name="Picture 3" descr="A black and white logo&#10;&#10;AI-generated content may be incorrect.">
            <a:extLst>
              <a:ext uri="{FF2B5EF4-FFF2-40B4-BE49-F238E27FC236}">
                <a16:creationId xmlns:a16="http://schemas.microsoft.com/office/drawing/2014/main" id="{57D94A49-C1A9-CF1F-BFF4-8E4FC73FF4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
        <p:nvSpPr>
          <p:cNvPr id="7" name="TextBox 6">
            <a:extLst>
              <a:ext uri="{FF2B5EF4-FFF2-40B4-BE49-F238E27FC236}">
                <a16:creationId xmlns:a16="http://schemas.microsoft.com/office/drawing/2014/main" id="{59BD4CA2-1BA9-FDD9-EDC1-B7A1CB1102FE}"/>
              </a:ext>
            </a:extLst>
          </p:cNvPr>
          <p:cNvSpPr txBox="1"/>
          <p:nvPr/>
        </p:nvSpPr>
        <p:spPr>
          <a:xfrm>
            <a:off x="1855470" y="2810738"/>
            <a:ext cx="7715252" cy="8094524"/>
          </a:xfrm>
          <a:prstGeom prst="rect">
            <a:avLst/>
          </a:prstGeom>
          <a:noFill/>
        </p:spPr>
        <p:txBody>
          <a:bodyPr wrap="square" rtlCol="0">
            <a:spAutoFit/>
          </a:bodyPr>
          <a:lstStyle/>
          <a:p>
            <a:r>
              <a:rPr lang="en-US" sz="4000" dirty="0">
                <a:solidFill>
                  <a:srgbClr val="000000"/>
                </a:solidFill>
                <a:latin typeface="Nunito Sans" pitchFamily="2" charset="77"/>
              </a:rPr>
              <a:t>In long-running flourishing studies, </a:t>
            </a:r>
            <a:r>
              <a:rPr lang="en-US" sz="4000" i="1" dirty="0">
                <a:solidFill>
                  <a:srgbClr val="000000"/>
                </a:solidFill>
                <a:latin typeface="Nunito Sans" pitchFamily="2" charset="77"/>
              </a:rPr>
              <a:t>what matters most in life are structured relationships.</a:t>
            </a:r>
          </a:p>
          <a:p>
            <a:endParaRPr lang="en-US" sz="4000" i="1" dirty="0">
              <a:solidFill>
                <a:srgbClr val="000000"/>
              </a:solidFill>
              <a:latin typeface="Nunito Sans" pitchFamily="2" charset="77"/>
            </a:endParaRPr>
          </a:p>
          <a:p>
            <a:r>
              <a:rPr lang="en-US" sz="4000" dirty="0">
                <a:solidFill>
                  <a:srgbClr val="000000"/>
                </a:solidFill>
                <a:latin typeface="Nunito Sans" pitchFamily="2" charset="77"/>
              </a:rPr>
              <a:t>The good news: most of us got into medical education because we like to build mentoring relationships.</a:t>
            </a:r>
          </a:p>
          <a:p>
            <a:endParaRPr lang="en-US" sz="4000" dirty="0">
              <a:solidFill>
                <a:srgbClr val="000000"/>
              </a:solidFill>
              <a:latin typeface="Nunito Sans" pitchFamily="2" charset="77"/>
            </a:endParaRPr>
          </a:p>
          <a:p>
            <a:r>
              <a:rPr lang="en-US" sz="4000" dirty="0">
                <a:solidFill>
                  <a:srgbClr val="000000"/>
                </a:solidFill>
                <a:latin typeface="Nunito Sans" pitchFamily="2" charset="77"/>
              </a:rPr>
              <a:t>Punchline: we don’t need heroes to save the day, but “vampires” committed to the daily work</a:t>
            </a:r>
          </a:p>
          <a:p>
            <a:endParaRPr lang="en-US" sz="4000" i="1" dirty="0">
              <a:solidFill>
                <a:srgbClr val="000000"/>
              </a:solidFill>
              <a:latin typeface="Nunito Sans" pitchFamily="2" charset="77"/>
            </a:endParaRPr>
          </a:p>
        </p:txBody>
      </p:sp>
      <p:sp>
        <p:nvSpPr>
          <p:cNvPr id="8" name="TextBox 7">
            <a:extLst>
              <a:ext uri="{FF2B5EF4-FFF2-40B4-BE49-F238E27FC236}">
                <a16:creationId xmlns:a16="http://schemas.microsoft.com/office/drawing/2014/main" id="{E1ADC0A5-3668-B846-9C01-757F6C945A97}"/>
              </a:ext>
            </a:extLst>
          </p:cNvPr>
          <p:cNvSpPr txBox="1"/>
          <p:nvPr/>
        </p:nvSpPr>
        <p:spPr>
          <a:xfrm>
            <a:off x="2203463" y="10506980"/>
            <a:ext cx="15252678" cy="461665"/>
          </a:xfrm>
          <a:prstGeom prst="rect">
            <a:avLst/>
          </a:prstGeom>
          <a:noFill/>
        </p:spPr>
        <p:txBody>
          <a:bodyPr wrap="square" rtlCol="0">
            <a:spAutoFit/>
          </a:bodyPr>
          <a:lstStyle/>
          <a:p>
            <a:r>
              <a:rPr lang="en-US" sz="2400" dirty="0">
                <a:latin typeface="Nunito Sans" pitchFamily="2" charset="77"/>
              </a:rPr>
              <a:t>Reference: </a:t>
            </a:r>
            <a:r>
              <a:rPr lang="en-US" sz="2400" dirty="0">
                <a:latin typeface="Nunito Sans" pitchFamily="2" charset="77"/>
                <a:hlinkClick r:id="rId3"/>
              </a:rPr>
              <a:t>Vaillant 2001</a:t>
            </a:r>
            <a:r>
              <a:rPr lang="en-US" sz="2400" dirty="0">
                <a:latin typeface="Nunito Sans" pitchFamily="2" charset="77"/>
              </a:rPr>
              <a:t>, </a:t>
            </a:r>
            <a:r>
              <a:rPr lang="en-US" sz="2400" dirty="0">
                <a:latin typeface="Nunito Sans" pitchFamily="2" charset="77"/>
                <a:hlinkClick r:id="rId4"/>
              </a:rPr>
              <a:t>Waldinger 2023</a:t>
            </a:r>
            <a:endParaRPr lang="en-US" sz="2400" dirty="0">
              <a:latin typeface="Nunito Sans" pitchFamily="2" charset="77"/>
            </a:endParaRPr>
          </a:p>
        </p:txBody>
      </p:sp>
      <p:graphicFrame>
        <p:nvGraphicFramePr>
          <p:cNvPr id="9" name="TextBox 7">
            <a:extLst>
              <a:ext uri="{FF2B5EF4-FFF2-40B4-BE49-F238E27FC236}">
                <a16:creationId xmlns:a16="http://schemas.microsoft.com/office/drawing/2014/main" id="{A0CD0C33-3CB8-D5CC-1122-BCF1D42A1003}"/>
              </a:ext>
            </a:extLst>
          </p:cNvPr>
          <p:cNvGraphicFramePr/>
          <p:nvPr>
            <p:extLst>
              <p:ext uri="{D42A27DB-BD31-4B8C-83A1-F6EECF244321}">
                <p14:modId xmlns:p14="http://schemas.microsoft.com/office/powerpoint/2010/main" val="2800191976"/>
              </p:ext>
            </p:extLst>
          </p:nvPr>
        </p:nvGraphicFramePr>
        <p:xfrm>
          <a:off x="10088882" y="3005063"/>
          <a:ext cx="14010894" cy="683264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57661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364A894-4FD2-0F8B-ACE9-39CB8DB03FBF}"/>
              </a:ext>
            </a:extLst>
          </p:cNvPr>
          <p:cNvSpPr>
            <a:spLocks noGrp="1"/>
          </p:cNvSpPr>
          <p:nvPr>
            <p:ph type="sldNum" sz="quarter" idx="12"/>
          </p:nvPr>
        </p:nvSpPr>
        <p:spPr/>
        <p:txBody>
          <a:bodyPr/>
          <a:lstStyle/>
          <a:p>
            <a:fld id="{48F63A3B-78C7-47BE-AE5E-E10140E04643}" type="slidenum">
              <a:rPr lang="en-US" smtClean="0"/>
              <a:t>2</a:t>
            </a:fld>
            <a:endParaRPr lang="en-US"/>
          </a:p>
        </p:txBody>
      </p:sp>
      <p:pic>
        <p:nvPicPr>
          <p:cNvPr id="4" name="Picture 3">
            <a:extLst>
              <a:ext uri="{FF2B5EF4-FFF2-40B4-BE49-F238E27FC236}">
                <a16:creationId xmlns:a16="http://schemas.microsoft.com/office/drawing/2014/main" id="{4399F310-B775-23D7-3472-EABD507D572B}"/>
              </a:ext>
            </a:extLst>
          </p:cNvPr>
          <p:cNvPicPr>
            <a:picLocks noChangeAspect="1"/>
          </p:cNvPicPr>
          <p:nvPr/>
        </p:nvPicPr>
        <p:blipFill>
          <a:blip r:embed="rId3"/>
          <a:srcRect t="47651"/>
          <a:stretch>
            <a:fillRect/>
          </a:stretch>
        </p:blipFill>
        <p:spPr>
          <a:xfrm>
            <a:off x="12192000" y="3940964"/>
            <a:ext cx="12192000" cy="7099545"/>
          </a:xfrm>
          <a:prstGeom prst="rect">
            <a:avLst/>
          </a:prstGeom>
        </p:spPr>
      </p:pic>
      <p:pic>
        <p:nvPicPr>
          <p:cNvPr id="5" name="Picture 4" descr="A black and white logo&#10;&#10;AI-generated content may be incorrect.">
            <a:extLst>
              <a:ext uri="{FF2B5EF4-FFF2-40B4-BE49-F238E27FC236}">
                <a16:creationId xmlns:a16="http://schemas.microsoft.com/office/drawing/2014/main" id="{F6BFF4A4-63F7-D300-6F76-AA4CA9B5AA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pic>
        <p:nvPicPr>
          <p:cNvPr id="6" name="Picture 5">
            <a:extLst>
              <a:ext uri="{FF2B5EF4-FFF2-40B4-BE49-F238E27FC236}">
                <a16:creationId xmlns:a16="http://schemas.microsoft.com/office/drawing/2014/main" id="{DAAF69B6-A209-1BA8-EEFE-D90261DADF7C}"/>
              </a:ext>
            </a:extLst>
          </p:cNvPr>
          <p:cNvPicPr>
            <a:picLocks noChangeAspect="1"/>
          </p:cNvPicPr>
          <p:nvPr/>
        </p:nvPicPr>
        <p:blipFill>
          <a:blip r:embed="rId3"/>
          <a:srcRect b="50811"/>
          <a:stretch>
            <a:fillRect/>
          </a:stretch>
        </p:blipFill>
        <p:spPr>
          <a:xfrm>
            <a:off x="118960" y="252175"/>
            <a:ext cx="12483342" cy="6830323"/>
          </a:xfrm>
          <a:prstGeom prst="rect">
            <a:avLst/>
          </a:prstGeom>
        </p:spPr>
      </p:pic>
      <p:pic>
        <p:nvPicPr>
          <p:cNvPr id="3" name="Picture 2" descr="GMET Logo PNG no background.png">
            <a:extLst>
              <a:ext uri="{FF2B5EF4-FFF2-40B4-BE49-F238E27FC236}">
                <a16:creationId xmlns:a16="http://schemas.microsoft.com/office/drawing/2014/main" id="{3983CBC9-B6AA-F473-1444-86E655DE5366}"/>
              </a:ext>
            </a:extLst>
          </p:cNvPr>
          <p:cNvPicPr>
            <a:picLocks noChangeAspect="1"/>
          </p:cNvPicPr>
          <p:nvPr/>
        </p:nvPicPr>
        <p:blipFill>
          <a:blip r:embed="rId5"/>
          <a:stretch>
            <a:fillRect/>
          </a:stretch>
        </p:blipFill>
        <p:spPr>
          <a:xfrm>
            <a:off x="4506898" y="7677255"/>
            <a:ext cx="3287063" cy="3193147"/>
          </a:xfrm>
          <a:prstGeom prst="rect">
            <a:avLst/>
          </a:prstGeom>
        </p:spPr>
      </p:pic>
    </p:spTree>
    <p:extLst>
      <p:ext uri="{BB962C8B-B14F-4D97-AF65-F5344CB8AC3E}">
        <p14:creationId xmlns:p14="http://schemas.microsoft.com/office/powerpoint/2010/main" val="16713446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3D2D7B-7149-30EE-1E16-D77475BA93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88B61F-2C00-800C-5B24-416E90853B48}"/>
              </a:ext>
            </a:extLst>
          </p:cNvPr>
          <p:cNvSpPr>
            <a:spLocks noGrp="1"/>
          </p:cNvSpPr>
          <p:nvPr>
            <p:ph type="title"/>
          </p:nvPr>
        </p:nvSpPr>
        <p:spPr/>
        <p:txBody>
          <a:bodyPr/>
          <a:lstStyle/>
          <a:p>
            <a:r>
              <a:rPr lang="en-US" dirty="0">
                <a:latin typeface="Franklin Gothic Medium" panose="020B0603020102020204" pitchFamily="34" charset="0"/>
              </a:rPr>
              <a:t>#2 Remember ‘The Ceiling is the Roof’</a:t>
            </a:r>
          </a:p>
        </p:txBody>
      </p:sp>
      <p:sp>
        <p:nvSpPr>
          <p:cNvPr id="3" name="Content Placeholder 2">
            <a:extLst>
              <a:ext uri="{FF2B5EF4-FFF2-40B4-BE49-F238E27FC236}">
                <a16:creationId xmlns:a16="http://schemas.microsoft.com/office/drawing/2014/main" id="{826D5F02-0B97-ED37-476B-A278AC6AF397}"/>
              </a:ext>
            </a:extLst>
          </p:cNvPr>
          <p:cNvSpPr>
            <a:spLocks noGrp="1"/>
          </p:cNvSpPr>
          <p:nvPr>
            <p:ph idx="1"/>
          </p:nvPr>
        </p:nvSpPr>
        <p:spPr/>
        <p:txBody>
          <a:bodyPr>
            <a:normAutofit lnSpcReduction="10000"/>
          </a:bodyPr>
          <a:lstStyle/>
          <a:p>
            <a:r>
              <a:rPr lang="en-US" dirty="0">
                <a:latin typeface="Nunito Sans" pitchFamily="2" charset="77"/>
              </a:rPr>
              <a:t>The DIO role is really what Hegel called an ‘empty formalism’… you’re better off following Michael Jordan</a:t>
            </a:r>
          </a:p>
          <a:p>
            <a:r>
              <a:rPr lang="en-US" dirty="0">
                <a:latin typeface="Nunito Sans" pitchFamily="2" charset="77"/>
              </a:rPr>
              <a:t>Don’t get trapped by following accreditation standards.</a:t>
            </a:r>
          </a:p>
          <a:p>
            <a:pPr lvl="1"/>
            <a:r>
              <a:rPr lang="en-US" dirty="0">
                <a:latin typeface="Nunito Sans" pitchFamily="2" charset="77"/>
              </a:rPr>
              <a:t>Not designed for most SIs</a:t>
            </a:r>
          </a:p>
          <a:p>
            <a:pPr lvl="1"/>
            <a:r>
              <a:rPr lang="en-US" dirty="0">
                <a:latin typeface="Nunito Sans" pitchFamily="2" charset="77"/>
              </a:rPr>
              <a:t>Not designed for transformation</a:t>
            </a:r>
          </a:p>
          <a:p>
            <a:r>
              <a:rPr lang="en-US" dirty="0">
                <a:latin typeface="Nunito Sans" pitchFamily="2" charset="77"/>
              </a:rPr>
              <a:t>Punchline: The role is too abstract, so define a vision, map a strategy, or purse a telos which serves your learners and institution.</a:t>
            </a:r>
          </a:p>
        </p:txBody>
      </p:sp>
      <p:pic>
        <p:nvPicPr>
          <p:cNvPr id="4" name="Picture 3" descr="A black and white logo&#10;&#10;AI-generated content may be incorrect.">
            <a:extLst>
              <a:ext uri="{FF2B5EF4-FFF2-40B4-BE49-F238E27FC236}">
                <a16:creationId xmlns:a16="http://schemas.microsoft.com/office/drawing/2014/main" id="{1D30C5AF-1E52-6E3E-B57A-9A0D8BD4D1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27684478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5AD085-E9F7-A33A-0064-88C47D009D9A}"/>
              </a:ext>
            </a:extLst>
          </p:cNvPr>
          <p:cNvSpPr>
            <a:spLocks noGrp="1"/>
          </p:cNvSpPr>
          <p:nvPr>
            <p:ph type="title"/>
          </p:nvPr>
        </p:nvSpPr>
        <p:spPr/>
        <p:txBody>
          <a:bodyPr/>
          <a:lstStyle/>
          <a:p>
            <a:r>
              <a:rPr lang="en-US" dirty="0">
                <a:latin typeface="Franklin Gothic Medium" panose="020B0603020102020204" pitchFamily="34" charset="0"/>
              </a:rPr>
              <a:t>What gets in the way: discontinuity</a:t>
            </a:r>
          </a:p>
        </p:txBody>
      </p:sp>
      <p:pic>
        <p:nvPicPr>
          <p:cNvPr id="4" name="Picture 3" descr="A black and white logo&#10;&#10;AI-generated content may be incorrect.">
            <a:extLst>
              <a:ext uri="{FF2B5EF4-FFF2-40B4-BE49-F238E27FC236}">
                <a16:creationId xmlns:a16="http://schemas.microsoft.com/office/drawing/2014/main" id="{7D6E4BAB-4699-433A-2F06-F2A52B614E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pic>
        <p:nvPicPr>
          <p:cNvPr id="5" name="Google Shape;714;g3ca556a079a_0_65">
            <a:extLst>
              <a:ext uri="{FF2B5EF4-FFF2-40B4-BE49-F238E27FC236}">
                <a16:creationId xmlns:a16="http://schemas.microsoft.com/office/drawing/2014/main" id="{D179624B-2A24-22CF-E5E2-3E121517EFA3}"/>
              </a:ext>
            </a:extLst>
          </p:cNvPr>
          <p:cNvPicPr preferRelativeResize="0"/>
          <p:nvPr/>
        </p:nvPicPr>
        <p:blipFill rotWithShape="1">
          <a:blip r:embed="rId3">
            <a:alphaModFix/>
          </a:blip>
          <a:srcRect t="-4970" b="4970"/>
          <a:stretch/>
        </p:blipFill>
        <p:spPr>
          <a:xfrm>
            <a:off x="1498100" y="3365755"/>
            <a:ext cx="8557900" cy="4302250"/>
          </a:xfrm>
          <a:prstGeom prst="rect">
            <a:avLst/>
          </a:prstGeom>
          <a:noFill/>
          <a:ln>
            <a:noFill/>
          </a:ln>
        </p:spPr>
      </p:pic>
      <p:pic>
        <p:nvPicPr>
          <p:cNvPr id="6" name="Google Shape;715;g3ca556a079a_0_65" descr="Figure 2. Discontinuity in Medical Education and Clinical Care at the Macrosystem, Mesosystem, and Microsystem&#10;Levels.&#10;Microsystem refers to the frontline work of persons in teams interacting to produce learning and care (in medical&#10;education, teams include educators, physicians, students, and researchers, among others; in patient care, teams&#10;include patients and their family support, members of health professions, and support staff). Mesosystem refers&#10;to organizational and institutional structures such as departments, faculties, schools, hospitals, and research centers&#10;that shape and support microsystem-level actors. Macrosystem refers to national and regional health systems&#10;(corporate, nonprofit, and public), policies, regulations, funding, and public opinion.">
            <a:extLst>
              <a:ext uri="{FF2B5EF4-FFF2-40B4-BE49-F238E27FC236}">
                <a16:creationId xmlns:a16="http://schemas.microsoft.com/office/drawing/2014/main" id="{702DB575-4E05-4468-3BD8-63026A5D3B96}"/>
              </a:ext>
            </a:extLst>
          </p:cNvPr>
          <p:cNvPicPr preferRelativeResize="0"/>
          <p:nvPr/>
        </p:nvPicPr>
        <p:blipFill>
          <a:blip r:embed="rId4">
            <a:alphaModFix/>
          </a:blip>
          <a:stretch>
            <a:fillRect/>
          </a:stretch>
        </p:blipFill>
        <p:spPr>
          <a:xfrm>
            <a:off x="11716640" y="2818060"/>
            <a:ext cx="11448160" cy="8079880"/>
          </a:xfrm>
          <a:prstGeom prst="rect">
            <a:avLst/>
          </a:prstGeom>
          <a:noFill/>
          <a:ln>
            <a:noFill/>
          </a:ln>
        </p:spPr>
      </p:pic>
      <p:sp>
        <p:nvSpPr>
          <p:cNvPr id="7" name="Google Shape;716;g3ca556a079a_0_65">
            <a:extLst>
              <a:ext uri="{FF2B5EF4-FFF2-40B4-BE49-F238E27FC236}">
                <a16:creationId xmlns:a16="http://schemas.microsoft.com/office/drawing/2014/main" id="{6761978B-BF05-553E-2CE1-3D22F0448A66}"/>
              </a:ext>
            </a:extLst>
          </p:cNvPr>
          <p:cNvSpPr txBox="1"/>
          <p:nvPr/>
        </p:nvSpPr>
        <p:spPr>
          <a:xfrm>
            <a:off x="3488920" y="8444117"/>
            <a:ext cx="14794800" cy="861714"/>
          </a:xfrm>
          <a:prstGeom prst="rect">
            <a:avLst/>
          </a:prstGeom>
          <a:noFill/>
          <a:ln>
            <a:noFill/>
          </a:ln>
        </p:spPr>
        <p:txBody>
          <a:bodyPr spcFirstLastPara="1" wrap="square" lIns="182850" tIns="182850" rIns="182850" bIns="182850" anchor="t" anchorCtr="0">
            <a:spAutoFit/>
          </a:bodyPr>
          <a:lstStyle/>
          <a:p>
            <a:r>
              <a:rPr lang="en-US" sz="3200" dirty="0">
                <a:solidFill>
                  <a:schemeClr val="dk1"/>
                </a:solidFill>
                <a:latin typeface="Nunito Sans" pitchFamily="2" charset="77"/>
                <a:ea typeface="Calibri"/>
                <a:cs typeface="Calibri"/>
                <a:sym typeface="Calibri"/>
              </a:rPr>
              <a:t>Ref: </a:t>
            </a:r>
            <a:r>
              <a:rPr lang="en-US" sz="3200" u="sng" dirty="0">
                <a:solidFill>
                  <a:schemeClr val="hlink"/>
                </a:solidFill>
                <a:latin typeface="Nunito Sans" pitchFamily="2" charset="77"/>
                <a:ea typeface="Calibri"/>
                <a:cs typeface="Calibri"/>
                <a:sym typeface="Calibri"/>
                <a:hlinkClick r:id="rId5"/>
              </a:rPr>
              <a:t>Warm et al. 2025</a:t>
            </a:r>
            <a:endParaRPr sz="3200" dirty="0">
              <a:solidFill>
                <a:schemeClr val="dk1"/>
              </a:solidFill>
              <a:latin typeface="Nunito Sans" pitchFamily="2" charset="77"/>
              <a:ea typeface="Calibri"/>
              <a:cs typeface="Calibri"/>
              <a:sym typeface="Calibri"/>
            </a:endParaRPr>
          </a:p>
        </p:txBody>
      </p:sp>
    </p:spTree>
    <p:extLst>
      <p:ext uri="{BB962C8B-B14F-4D97-AF65-F5344CB8AC3E}">
        <p14:creationId xmlns:p14="http://schemas.microsoft.com/office/powerpoint/2010/main" val="2329821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B64B52-7684-6DC5-0569-BA9EED1818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3972AD-60EF-84DA-A332-0A98B2373943}"/>
              </a:ext>
            </a:extLst>
          </p:cNvPr>
          <p:cNvSpPr>
            <a:spLocks noGrp="1"/>
          </p:cNvSpPr>
          <p:nvPr>
            <p:ph type="title"/>
          </p:nvPr>
        </p:nvSpPr>
        <p:spPr/>
        <p:txBody>
          <a:bodyPr/>
          <a:lstStyle/>
          <a:p>
            <a:r>
              <a:rPr lang="en-US" dirty="0">
                <a:latin typeface="Franklin Gothic Medium" panose="020B0603020102020204" pitchFamily="34" charset="0"/>
              </a:rPr>
              <a:t>#3 Learn Your Cost Report</a:t>
            </a:r>
          </a:p>
        </p:txBody>
      </p:sp>
      <p:sp>
        <p:nvSpPr>
          <p:cNvPr id="3" name="Content Placeholder 2">
            <a:extLst>
              <a:ext uri="{FF2B5EF4-FFF2-40B4-BE49-F238E27FC236}">
                <a16:creationId xmlns:a16="http://schemas.microsoft.com/office/drawing/2014/main" id="{C1978064-E4A0-5973-6D08-398605F0F451}"/>
              </a:ext>
            </a:extLst>
          </p:cNvPr>
          <p:cNvSpPr>
            <a:spLocks noGrp="1"/>
          </p:cNvSpPr>
          <p:nvPr>
            <p:ph idx="1"/>
          </p:nvPr>
        </p:nvSpPr>
        <p:spPr/>
        <p:txBody>
          <a:bodyPr>
            <a:normAutofit fontScale="92500" lnSpcReduction="10000"/>
          </a:bodyPr>
          <a:lstStyle/>
          <a:p>
            <a:r>
              <a:rPr lang="en-US" dirty="0">
                <a:latin typeface="Nunito Sans" pitchFamily="2" charset="77"/>
              </a:rPr>
              <a:t>GME financing does not make sense, but you need to make some sense of it to serve your SI</a:t>
            </a:r>
          </a:p>
          <a:p>
            <a:pPr lvl="1"/>
            <a:r>
              <a:rPr lang="en-US" dirty="0">
                <a:latin typeface="Nunito Sans" pitchFamily="2" charset="77"/>
              </a:rPr>
              <a:t>Learn: </a:t>
            </a:r>
            <a:r>
              <a:rPr lang="en-US" dirty="0">
                <a:latin typeface="Nunito Sans" pitchFamily="2" charset="77"/>
                <a:sym typeface="Wingdings" pitchFamily="2" charset="2"/>
              </a:rPr>
              <a:t>Mary Jo Wagner Central (Central Michigan), AAMC, and the GME-T Board</a:t>
            </a:r>
            <a:endParaRPr lang="en-US" dirty="0">
              <a:latin typeface="Nunito Sans" pitchFamily="2" charset="77"/>
            </a:endParaRPr>
          </a:p>
          <a:p>
            <a:r>
              <a:rPr lang="en-US" dirty="0">
                <a:latin typeface="Nunito Sans" pitchFamily="2" charset="77"/>
              </a:rPr>
              <a:t>Centralize budgets when you can, because of your expertise, not because of control--&gt; gives you authority the ACGME roles do not mandate.</a:t>
            </a:r>
          </a:p>
          <a:p>
            <a:r>
              <a:rPr lang="en-US" dirty="0">
                <a:latin typeface="Nunito Sans" pitchFamily="2" charset="77"/>
              </a:rPr>
              <a:t>Punchline: You can affect transformation only after figuring out where the money flows. </a:t>
            </a:r>
          </a:p>
        </p:txBody>
      </p:sp>
      <p:pic>
        <p:nvPicPr>
          <p:cNvPr id="4" name="Picture 3" descr="A black and white logo&#10;&#10;AI-generated content may be incorrect.">
            <a:extLst>
              <a:ext uri="{FF2B5EF4-FFF2-40B4-BE49-F238E27FC236}">
                <a16:creationId xmlns:a16="http://schemas.microsoft.com/office/drawing/2014/main" id="{7D208042-36C0-8DF7-E1B5-64D34357FA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29973736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9AF03A-7F61-8F44-FFF6-F37A2BCA1354}"/>
              </a:ext>
            </a:extLst>
          </p:cNvPr>
          <p:cNvSpPr>
            <a:spLocks noGrp="1"/>
          </p:cNvSpPr>
          <p:nvPr>
            <p:ph type="title"/>
          </p:nvPr>
        </p:nvSpPr>
        <p:spPr>
          <a:xfrm>
            <a:off x="11795760" y="749427"/>
            <a:ext cx="10623871" cy="3160936"/>
          </a:xfrm>
        </p:spPr>
        <p:txBody>
          <a:bodyPr>
            <a:normAutofit fontScale="90000"/>
          </a:bodyPr>
          <a:lstStyle/>
          <a:p>
            <a:r>
              <a:rPr lang="en-US" dirty="0">
                <a:latin typeface="Franklin Gothic Medium" panose="020B0603020102020204" pitchFamily="34" charset="0"/>
              </a:rPr>
              <a:t>Continuity Interventions Build Vampires</a:t>
            </a:r>
          </a:p>
        </p:txBody>
      </p:sp>
      <p:pic>
        <p:nvPicPr>
          <p:cNvPr id="4" name="Picture 3">
            <a:extLst>
              <a:ext uri="{FF2B5EF4-FFF2-40B4-BE49-F238E27FC236}">
                <a16:creationId xmlns:a16="http://schemas.microsoft.com/office/drawing/2014/main" id="{BD555A44-2DB3-BAF7-A21C-53B3D5FA184A}"/>
              </a:ext>
            </a:extLst>
          </p:cNvPr>
          <p:cNvPicPr>
            <a:picLocks noChangeAspect="1"/>
          </p:cNvPicPr>
          <p:nvPr/>
        </p:nvPicPr>
        <p:blipFill>
          <a:blip r:embed="rId2"/>
          <a:stretch>
            <a:fillRect/>
          </a:stretch>
        </p:blipFill>
        <p:spPr>
          <a:xfrm>
            <a:off x="1195201" y="679108"/>
            <a:ext cx="9779722" cy="9734550"/>
          </a:xfrm>
          <a:prstGeom prst="rect">
            <a:avLst/>
          </a:prstGeom>
        </p:spPr>
      </p:pic>
      <p:pic>
        <p:nvPicPr>
          <p:cNvPr id="6" name="Picture 5" descr="A black and white logo&#10;&#10;AI-generated content may be incorrect.">
            <a:extLst>
              <a:ext uri="{FF2B5EF4-FFF2-40B4-BE49-F238E27FC236}">
                <a16:creationId xmlns:a16="http://schemas.microsoft.com/office/drawing/2014/main" id="{08237F2C-C929-CA54-11FE-298195E01E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
        <p:nvSpPr>
          <p:cNvPr id="7" name="Google Shape;716;g3ca556a079a_0_65">
            <a:extLst>
              <a:ext uri="{FF2B5EF4-FFF2-40B4-BE49-F238E27FC236}">
                <a16:creationId xmlns:a16="http://schemas.microsoft.com/office/drawing/2014/main" id="{ACFC4DE9-8378-AC6C-C6B6-5BA2FCEF402F}"/>
              </a:ext>
            </a:extLst>
          </p:cNvPr>
          <p:cNvSpPr txBox="1"/>
          <p:nvPr/>
        </p:nvSpPr>
        <p:spPr>
          <a:xfrm>
            <a:off x="5531080" y="10413658"/>
            <a:ext cx="14794800" cy="861714"/>
          </a:xfrm>
          <a:prstGeom prst="rect">
            <a:avLst/>
          </a:prstGeom>
          <a:noFill/>
          <a:ln>
            <a:noFill/>
          </a:ln>
        </p:spPr>
        <p:txBody>
          <a:bodyPr spcFirstLastPara="1" wrap="square" lIns="182850" tIns="182850" rIns="182850" bIns="182850" anchor="t" anchorCtr="0">
            <a:spAutoFit/>
          </a:bodyPr>
          <a:lstStyle/>
          <a:p>
            <a:r>
              <a:rPr lang="en-US" sz="3200" dirty="0">
                <a:solidFill>
                  <a:schemeClr val="dk1"/>
                </a:solidFill>
                <a:latin typeface="Nunito Sans" pitchFamily="2" charset="77"/>
                <a:ea typeface="Calibri"/>
                <a:cs typeface="Calibri"/>
                <a:sym typeface="Calibri"/>
              </a:rPr>
              <a:t>Ref: </a:t>
            </a:r>
            <a:r>
              <a:rPr lang="en-US" sz="3200" u="sng" dirty="0">
                <a:solidFill>
                  <a:schemeClr val="hlink"/>
                </a:solidFill>
                <a:latin typeface="Nunito Sans" pitchFamily="2" charset="77"/>
                <a:ea typeface="Calibri"/>
                <a:cs typeface="Calibri"/>
                <a:sym typeface="Calibri"/>
                <a:hlinkClick r:id="rId4"/>
              </a:rPr>
              <a:t>Warm et al. 2025</a:t>
            </a:r>
            <a:endParaRPr sz="3200" dirty="0">
              <a:solidFill>
                <a:schemeClr val="dk1"/>
              </a:solidFill>
              <a:latin typeface="Nunito Sans" pitchFamily="2" charset="77"/>
              <a:ea typeface="Calibri"/>
              <a:cs typeface="Calibri"/>
              <a:sym typeface="Calibri"/>
            </a:endParaRPr>
          </a:p>
        </p:txBody>
      </p:sp>
      <p:sp>
        <p:nvSpPr>
          <p:cNvPr id="5" name="Google Shape;724;g3ca556a079a_0_278">
            <a:extLst>
              <a:ext uri="{FF2B5EF4-FFF2-40B4-BE49-F238E27FC236}">
                <a16:creationId xmlns:a16="http://schemas.microsoft.com/office/drawing/2014/main" id="{E1F61409-5DAD-A104-CEB4-822DD42D56FA}"/>
              </a:ext>
            </a:extLst>
          </p:cNvPr>
          <p:cNvSpPr txBox="1"/>
          <p:nvPr/>
        </p:nvSpPr>
        <p:spPr>
          <a:xfrm>
            <a:off x="11273999" y="4135077"/>
            <a:ext cx="11914800" cy="6278581"/>
          </a:xfrm>
          <a:prstGeom prst="rect">
            <a:avLst/>
          </a:prstGeom>
          <a:noFill/>
          <a:ln>
            <a:noFill/>
          </a:ln>
        </p:spPr>
        <p:txBody>
          <a:bodyPr spcFirstLastPara="1" wrap="square" lIns="182850" tIns="182850" rIns="182850" bIns="182850" anchor="t" anchorCtr="0">
            <a:spAutoFit/>
          </a:bodyPr>
          <a:lstStyle/>
          <a:p>
            <a:r>
              <a:rPr lang="en-US" sz="4800" dirty="0">
                <a:solidFill>
                  <a:schemeClr val="dk1"/>
                </a:solidFill>
                <a:latin typeface="Nunito Sans" pitchFamily="2" charset="77"/>
                <a:ea typeface="Calibri"/>
                <a:cs typeface="Calibri"/>
                <a:sym typeface="Calibri"/>
              </a:rPr>
              <a:t>In this driver diagram, the authors cite:</a:t>
            </a:r>
            <a:endParaRPr sz="4800" dirty="0">
              <a:solidFill>
                <a:schemeClr val="dk1"/>
              </a:solidFill>
              <a:latin typeface="Nunito Sans" pitchFamily="2" charset="77"/>
              <a:ea typeface="Calibri"/>
              <a:cs typeface="Calibri"/>
              <a:sym typeface="Calibri"/>
            </a:endParaRPr>
          </a:p>
          <a:p>
            <a:pPr marL="914400" indent="-812800">
              <a:buClr>
                <a:schemeClr val="dk1"/>
              </a:buClr>
              <a:buSzPts val="2800"/>
              <a:buFont typeface="Calibri"/>
              <a:buChar char="●"/>
            </a:pPr>
            <a:r>
              <a:rPr lang="en-US" sz="4800" dirty="0">
                <a:solidFill>
                  <a:schemeClr val="dk1"/>
                </a:solidFill>
                <a:latin typeface="Nunito Sans" pitchFamily="2" charset="77"/>
                <a:ea typeface="Calibri"/>
                <a:cs typeface="Calibri"/>
                <a:sym typeface="Calibri"/>
              </a:rPr>
              <a:t>Longitudinal education design</a:t>
            </a:r>
            <a:endParaRPr sz="4800" dirty="0">
              <a:solidFill>
                <a:schemeClr val="dk1"/>
              </a:solidFill>
              <a:latin typeface="Nunito Sans" pitchFamily="2" charset="77"/>
              <a:ea typeface="Calibri"/>
              <a:cs typeface="Calibri"/>
              <a:sym typeface="Calibri"/>
            </a:endParaRPr>
          </a:p>
          <a:p>
            <a:pPr marL="914400" indent="-812800">
              <a:buClr>
                <a:schemeClr val="dk1"/>
              </a:buClr>
              <a:buSzPts val="2800"/>
              <a:buFont typeface="Calibri"/>
              <a:buChar char="●"/>
            </a:pPr>
            <a:r>
              <a:rPr lang="en-US" sz="4800" dirty="0">
                <a:solidFill>
                  <a:schemeClr val="dk1"/>
                </a:solidFill>
                <a:latin typeface="Nunito Sans" pitchFamily="2" charset="77"/>
                <a:ea typeface="Calibri"/>
                <a:cs typeface="Calibri"/>
                <a:sym typeface="Calibri"/>
              </a:rPr>
              <a:t>Purposeful relationships</a:t>
            </a:r>
            <a:endParaRPr sz="4800" dirty="0">
              <a:solidFill>
                <a:schemeClr val="dk1"/>
              </a:solidFill>
              <a:latin typeface="Nunito Sans" pitchFamily="2" charset="77"/>
              <a:ea typeface="Calibri"/>
              <a:cs typeface="Calibri"/>
              <a:sym typeface="Calibri"/>
            </a:endParaRPr>
          </a:p>
          <a:p>
            <a:pPr marL="914400" indent="-812800">
              <a:buClr>
                <a:schemeClr val="dk1"/>
              </a:buClr>
              <a:buSzPts val="2800"/>
              <a:buFont typeface="Calibri"/>
              <a:buChar char="●"/>
            </a:pPr>
            <a:r>
              <a:rPr lang="en-US" sz="4800" dirty="0">
                <a:solidFill>
                  <a:schemeClr val="dk1"/>
                </a:solidFill>
                <a:latin typeface="Nunito Sans" pitchFamily="2" charset="77"/>
                <a:ea typeface="Calibri"/>
                <a:cs typeface="Calibri"/>
                <a:sym typeface="Calibri"/>
              </a:rPr>
              <a:t>Closed loop communications</a:t>
            </a:r>
            <a:endParaRPr sz="4800" dirty="0">
              <a:solidFill>
                <a:schemeClr val="dk1"/>
              </a:solidFill>
              <a:latin typeface="Nunito Sans" pitchFamily="2" charset="77"/>
              <a:ea typeface="Calibri"/>
              <a:cs typeface="Calibri"/>
              <a:sym typeface="Calibri"/>
            </a:endParaRPr>
          </a:p>
          <a:p>
            <a:pPr marL="914400" indent="-812800">
              <a:buClr>
                <a:schemeClr val="dk1"/>
              </a:buClr>
              <a:buSzPts val="2800"/>
              <a:buFont typeface="Calibri"/>
              <a:buChar char="●"/>
            </a:pPr>
            <a:r>
              <a:rPr lang="en-US" sz="4800" dirty="0">
                <a:solidFill>
                  <a:schemeClr val="dk1"/>
                </a:solidFill>
                <a:latin typeface="Nunito Sans" pitchFamily="2" charset="77"/>
                <a:ea typeface="Calibri"/>
                <a:cs typeface="Calibri"/>
                <a:sym typeface="Calibri"/>
              </a:rPr>
              <a:t>Aligned incentives</a:t>
            </a:r>
            <a:endParaRPr sz="4800" dirty="0">
              <a:solidFill>
                <a:schemeClr val="dk1"/>
              </a:solidFill>
              <a:latin typeface="Nunito Sans" pitchFamily="2" charset="77"/>
              <a:ea typeface="Calibri"/>
              <a:cs typeface="Calibri"/>
              <a:sym typeface="Calibri"/>
            </a:endParaRPr>
          </a:p>
          <a:p>
            <a:endParaRPr sz="4800" dirty="0">
              <a:solidFill>
                <a:schemeClr val="dk1"/>
              </a:solidFill>
              <a:latin typeface="Nunito Sans" pitchFamily="2" charset="77"/>
              <a:ea typeface="Calibri"/>
              <a:cs typeface="Calibri"/>
              <a:sym typeface="Calibri"/>
            </a:endParaRPr>
          </a:p>
          <a:p>
            <a:r>
              <a:rPr lang="en-US" sz="4800" dirty="0">
                <a:solidFill>
                  <a:schemeClr val="dk1"/>
                </a:solidFill>
                <a:latin typeface="Nunito Sans" pitchFamily="2" charset="77"/>
                <a:ea typeface="Calibri"/>
                <a:cs typeface="Calibri"/>
                <a:sym typeface="Calibri"/>
              </a:rPr>
              <a:t>Each advances flourishing, so build those structures at every level</a:t>
            </a:r>
            <a:endParaRPr sz="4800" dirty="0">
              <a:solidFill>
                <a:schemeClr val="dk1"/>
              </a:solidFill>
              <a:latin typeface="Nunito Sans" pitchFamily="2" charset="77"/>
              <a:ea typeface="Calibri"/>
              <a:cs typeface="Calibri"/>
              <a:sym typeface="Calibri"/>
            </a:endParaRPr>
          </a:p>
        </p:txBody>
      </p:sp>
    </p:spTree>
    <p:extLst>
      <p:ext uri="{BB962C8B-B14F-4D97-AF65-F5344CB8AC3E}">
        <p14:creationId xmlns:p14="http://schemas.microsoft.com/office/powerpoint/2010/main" val="4829020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C156D8-2363-A629-6DBC-823AEB8A4F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50A588-67E1-44F1-259B-0F125BEC7570}"/>
              </a:ext>
            </a:extLst>
          </p:cNvPr>
          <p:cNvSpPr>
            <a:spLocks noGrp="1"/>
          </p:cNvSpPr>
          <p:nvPr>
            <p:ph type="title"/>
          </p:nvPr>
        </p:nvSpPr>
        <p:spPr/>
        <p:txBody>
          <a:bodyPr>
            <a:normAutofit/>
          </a:bodyPr>
          <a:lstStyle/>
          <a:p>
            <a:r>
              <a:rPr lang="en-US" dirty="0">
                <a:latin typeface="Franklin Gothic Medium" panose="020B0603020102020204" pitchFamily="34" charset="0"/>
              </a:rPr>
              <a:t>#4 Build Your Team</a:t>
            </a:r>
          </a:p>
        </p:txBody>
      </p:sp>
      <p:sp>
        <p:nvSpPr>
          <p:cNvPr id="3" name="Content Placeholder 2">
            <a:extLst>
              <a:ext uri="{FF2B5EF4-FFF2-40B4-BE49-F238E27FC236}">
                <a16:creationId xmlns:a16="http://schemas.microsoft.com/office/drawing/2014/main" id="{1E555497-BD4B-9D96-A78D-3F8C5D014691}"/>
              </a:ext>
            </a:extLst>
          </p:cNvPr>
          <p:cNvSpPr>
            <a:spLocks noGrp="1"/>
          </p:cNvSpPr>
          <p:nvPr>
            <p:ph idx="1"/>
          </p:nvPr>
        </p:nvSpPr>
        <p:spPr/>
        <p:txBody>
          <a:bodyPr>
            <a:normAutofit fontScale="92500" lnSpcReduction="20000"/>
          </a:bodyPr>
          <a:lstStyle/>
          <a:p>
            <a:r>
              <a:rPr lang="en-US" dirty="0"/>
              <a:t>The ACGME does not mandate many roles</a:t>
            </a:r>
          </a:p>
          <a:p>
            <a:r>
              <a:rPr lang="en-US" dirty="0"/>
              <a:t>Whether direct or dotted, you’ll need a team</a:t>
            </a:r>
          </a:p>
          <a:p>
            <a:pPr lvl="1"/>
            <a:r>
              <a:rPr lang="en-US" dirty="0"/>
              <a:t>Driver diagrams or other tools to motivate folks</a:t>
            </a:r>
          </a:p>
          <a:p>
            <a:pPr lvl="1"/>
            <a:r>
              <a:rPr lang="en-US" dirty="0"/>
              <a:t>Regular check-ins and celebrations</a:t>
            </a:r>
          </a:p>
          <a:p>
            <a:pPr lvl="1"/>
            <a:r>
              <a:rPr lang="en-US" dirty="0"/>
              <a:t>Succession planning</a:t>
            </a:r>
          </a:p>
          <a:p>
            <a:pPr lvl="1"/>
            <a:r>
              <a:rPr lang="en-US" dirty="0"/>
              <a:t>Institutional: understand authority within your institution; make the most of your time with the Board (AIR)</a:t>
            </a:r>
          </a:p>
          <a:p>
            <a:pPr lvl="1"/>
            <a:r>
              <a:rPr lang="en-US" dirty="0"/>
              <a:t>Local: other SIs, specialty societies, legislative teams</a:t>
            </a:r>
          </a:p>
          <a:p>
            <a:r>
              <a:rPr lang="en-US" dirty="0"/>
              <a:t>Punchline: It’s lonely to be the only GME expert.</a:t>
            </a:r>
          </a:p>
        </p:txBody>
      </p:sp>
      <p:pic>
        <p:nvPicPr>
          <p:cNvPr id="4" name="Picture 3" descr="A black and white logo&#10;&#10;AI-generated content may be incorrect.">
            <a:extLst>
              <a:ext uri="{FF2B5EF4-FFF2-40B4-BE49-F238E27FC236}">
                <a16:creationId xmlns:a16="http://schemas.microsoft.com/office/drawing/2014/main" id="{FFAB87DB-D30C-6754-BCD8-755C265FD6E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2287487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74D638-0C6A-EF40-8548-76E23AB5ACC1}"/>
              </a:ext>
            </a:extLst>
          </p:cNvPr>
          <p:cNvSpPr>
            <a:spLocks noGrp="1"/>
          </p:cNvSpPr>
          <p:nvPr>
            <p:ph type="title"/>
          </p:nvPr>
        </p:nvSpPr>
        <p:spPr>
          <a:xfrm>
            <a:off x="640078" y="1170432"/>
            <a:ext cx="8644605" cy="2999232"/>
          </a:xfrm>
        </p:spPr>
        <p:txBody>
          <a:bodyPr>
            <a:normAutofit fontScale="90000"/>
          </a:bodyPr>
          <a:lstStyle/>
          <a:p>
            <a:r>
              <a:rPr lang="en-US" sz="7400" dirty="0">
                <a:latin typeface="Franklin Gothic Medium" panose="020B0603020102020204" pitchFamily="34" charset="0"/>
              </a:rPr>
              <a:t>Vampire Strategies for Medical Students</a:t>
            </a:r>
          </a:p>
        </p:txBody>
      </p:sp>
      <p:sp>
        <p:nvSpPr>
          <p:cNvPr id="3" name="Content Placeholder 2">
            <a:extLst>
              <a:ext uri="{FF2B5EF4-FFF2-40B4-BE49-F238E27FC236}">
                <a16:creationId xmlns:a16="http://schemas.microsoft.com/office/drawing/2014/main" id="{14148544-50F1-F5D9-3ED7-F4944662D4A9}"/>
              </a:ext>
            </a:extLst>
          </p:cNvPr>
          <p:cNvSpPr>
            <a:spLocks noGrp="1"/>
          </p:cNvSpPr>
          <p:nvPr>
            <p:ph idx="1"/>
          </p:nvPr>
        </p:nvSpPr>
        <p:spPr>
          <a:xfrm>
            <a:off x="640078" y="4055598"/>
            <a:ext cx="8644605" cy="7863840"/>
          </a:xfrm>
        </p:spPr>
        <p:txBody>
          <a:bodyPr>
            <a:normAutofit/>
          </a:bodyPr>
          <a:lstStyle/>
          <a:p>
            <a:r>
              <a:rPr lang="en-US" sz="3200" dirty="0">
                <a:latin typeface="Nunito Sans" pitchFamily="2" charset="77"/>
              </a:rPr>
              <a:t>Longitudinal educational design: Choose training programs like the LIC (and other continuity models) which foster relationships over time. Ask: Do your students have mentors? Small group learning sessions?</a:t>
            </a:r>
          </a:p>
          <a:p>
            <a:r>
              <a:rPr lang="en-US" sz="3200" dirty="0">
                <a:latin typeface="Nunito Sans" pitchFamily="2" charset="77"/>
              </a:rPr>
              <a:t>Purposeful relationships: Attend class. </a:t>
            </a:r>
            <a:r>
              <a:rPr lang="en-US" sz="3200" i="1" dirty="0">
                <a:latin typeface="Nunito Sans" pitchFamily="2" charset="77"/>
              </a:rPr>
              <a:t>You never know whom you might meet.</a:t>
            </a:r>
            <a:r>
              <a:rPr lang="en-US" sz="3200" i="1" dirty="0">
                <a:latin typeface="Nunito Sans" pitchFamily="2" charset="77"/>
                <a:sym typeface="Wingdings" pitchFamily="2" charset="2"/>
              </a:rPr>
              <a:t></a:t>
            </a:r>
            <a:endParaRPr lang="en-US" sz="3200" i="1" dirty="0">
              <a:latin typeface="Nunito Sans" pitchFamily="2" charset="77"/>
            </a:endParaRPr>
          </a:p>
          <a:p>
            <a:r>
              <a:rPr lang="en-US" sz="3200" dirty="0">
                <a:latin typeface="Nunito Sans" pitchFamily="2" charset="77"/>
              </a:rPr>
              <a:t>Closed loop communication: Read one poem a day. Practice asking follow-up questions.</a:t>
            </a:r>
          </a:p>
          <a:p>
            <a:r>
              <a:rPr lang="en-US" sz="3200" dirty="0">
                <a:latin typeface="Nunito Sans" pitchFamily="2" charset="77"/>
              </a:rPr>
              <a:t>Aligned incentives: End your day with a roses, buds, and thorns exercise.</a:t>
            </a:r>
          </a:p>
        </p:txBody>
      </p:sp>
      <p:pic>
        <p:nvPicPr>
          <p:cNvPr id="6" name="Picture 5" descr="A person holding a baby&#10;&#10;AI-generated content may be incorrect.">
            <a:extLst>
              <a:ext uri="{FF2B5EF4-FFF2-40B4-BE49-F238E27FC236}">
                <a16:creationId xmlns:a16="http://schemas.microsoft.com/office/drawing/2014/main" id="{BFBAE8A7-E3B8-3B84-E433-327AFFE9BC95}"/>
              </a:ext>
            </a:extLst>
          </p:cNvPr>
          <p:cNvPicPr>
            <a:picLocks noChangeAspect="1"/>
          </p:cNvPicPr>
          <p:nvPr/>
        </p:nvPicPr>
        <p:blipFill>
          <a:blip r:embed="rId2">
            <a:extLst>
              <a:ext uri="{BEBA8EAE-BF5A-486C-A8C5-ECC9F3942E4B}">
                <a14:imgProps xmlns:a14="http://schemas.microsoft.com/office/drawing/2010/main">
                  <a14:imgLayer r:embed="rId3">
                    <a14:imgEffect>
                      <a14:sharpenSoften amount="25000"/>
                    </a14:imgEffect>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a:off x="9935701" y="1859280"/>
            <a:ext cx="12436618" cy="9327462"/>
          </a:xfrm>
          <a:prstGeom prst="rect">
            <a:avLst/>
          </a:prstGeom>
        </p:spPr>
      </p:pic>
      <p:pic>
        <p:nvPicPr>
          <p:cNvPr id="4" name="Picture 3" descr="A black and white logo&#10;&#10;AI-generated content may be incorrect.">
            <a:extLst>
              <a:ext uri="{FF2B5EF4-FFF2-40B4-BE49-F238E27FC236}">
                <a16:creationId xmlns:a16="http://schemas.microsoft.com/office/drawing/2014/main" id="{597B678F-CF9E-1550-A7EC-11A8600986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26101334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52E77B-25B0-7BF2-91D7-751805286C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ACD2E24-B996-21AB-E51B-5F6525FE5374}"/>
              </a:ext>
            </a:extLst>
          </p:cNvPr>
          <p:cNvSpPr>
            <a:spLocks noGrp="1"/>
          </p:cNvSpPr>
          <p:nvPr>
            <p:ph type="title"/>
          </p:nvPr>
        </p:nvSpPr>
        <p:spPr/>
        <p:txBody>
          <a:bodyPr>
            <a:normAutofit/>
          </a:bodyPr>
          <a:lstStyle/>
          <a:p>
            <a:r>
              <a:rPr lang="en-US" dirty="0">
                <a:latin typeface="Franklin Gothic Medium" panose="020B0603020102020204" pitchFamily="34" charset="0"/>
              </a:rPr>
              <a:t>#5 Smell Like The Sheep</a:t>
            </a:r>
          </a:p>
        </p:txBody>
      </p:sp>
      <p:sp>
        <p:nvSpPr>
          <p:cNvPr id="3" name="Content Placeholder 2">
            <a:extLst>
              <a:ext uri="{FF2B5EF4-FFF2-40B4-BE49-F238E27FC236}">
                <a16:creationId xmlns:a16="http://schemas.microsoft.com/office/drawing/2014/main" id="{EE4514B5-23B8-F701-D017-821AD479FA48}"/>
              </a:ext>
            </a:extLst>
          </p:cNvPr>
          <p:cNvSpPr>
            <a:spLocks noGrp="1"/>
          </p:cNvSpPr>
          <p:nvPr>
            <p:ph idx="1"/>
          </p:nvPr>
        </p:nvSpPr>
        <p:spPr/>
        <p:txBody>
          <a:bodyPr/>
          <a:lstStyle/>
          <a:p>
            <a:r>
              <a:rPr lang="en-US" dirty="0"/>
              <a:t>Pope Francis says “a good shepherd smells like the sheep.”</a:t>
            </a:r>
          </a:p>
          <a:p>
            <a:pPr lvl="1"/>
            <a:r>
              <a:rPr lang="en-US" dirty="0"/>
              <a:t>A DIO can get stuck in email and meetings.</a:t>
            </a:r>
          </a:p>
          <a:p>
            <a:r>
              <a:rPr lang="en-US" dirty="0"/>
              <a:t>The root word of Doctor is Teacher.</a:t>
            </a:r>
          </a:p>
          <a:p>
            <a:pPr lvl="1"/>
            <a:r>
              <a:rPr lang="en-US" dirty="0"/>
              <a:t>Teach and doctor so you have some sense of what’s happening</a:t>
            </a:r>
          </a:p>
          <a:p>
            <a:pPr lvl="1"/>
            <a:r>
              <a:rPr lang="en-US" dirty="0"/>
              <a:t>Teach and doctor so you model curiosity and humility</a:t>
            </a:r>
          </a:p>
          <a:p>
            <a:r>
              <a:rPr lang="en-US" dirty="0"/>
              <a:t>Punchline: You can know better which transformations to seek if you’re out in the field.</a:t>
            </a:r>
          </a:p>
        </p:txBody>
      </p:sp>
      <p:pic>
        <p:nvPicPr>
          <p:cNvPr id="4" name="Picture 3" descr="A black and white logo&#10;&#10;AI-generated content may be incorrect.">
            <a:extLst>
              <a:ext uri="{FF2B5EF4-FFF2-40B4-BE49-F238E27FC236}">
                <a16:creationId xmlns:a16="http://schemas.microsoft.com/office/drawing/2014/main" id="{83E7EAC9-1DB4-38B2-9BF4-A7E89C0898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13967690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8A9B3-F394-F270-4CF3-556B6B5B52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F62934-45C3-4BBB-C39A-17A1FD08C53E}"/>
              </a:ext>
            </a:extLst>
          </p:cNvPr>
          <p:cNvSpPr>
            <a:spLocks noGrp="1"/>
          </p:cNvSpPr>
          <p:nvPr>
            <p:ph type="title"/>
          </p:nvPr>
        </p:nvSpPr>
        <p:spPr>
          <a:xfrm>
            <a:off x="372853" y="8289754"/>
            <a:ext cx="15905017" cy="3250420"/>
          </a:xfrm>
        </p:spPr>
        <p:txBody>
          <a:bodyPr>
            <a:normAutofit/>
          </a:bodyPr>
          <a:lstStyle/>
          <a:p>
            <a:pPr algn="l"/>
            <a:r>
              <a:rPr lang="en-US" sz="6000" dirty="0">
                <a:solidFill>
                  <a:srgbClr val="000000"/>
                </a:solidFill>
                <a:latin typeface="Franklin Gothic Medium" panose="020B0603020102020204" pitchFamily="34" charset="0"/>
              </a:rPr>
              <a:t>Vampire Strategies for Resident Physicians</a:t>
            </a:r>
          </a:p>
        </p:txBody>
      </p:sp>
      <p:pic>
        <p:nvPicPr>
          <p:cNvPr id="9" name="Picture 8" descr="A couple of children playing in a backyard&#10;&#10;AI-generated content may be incorrect.">
            <a:extLst>
              <a:ext uri="{FF2B5EF4-FFF2-40B4-BE49-F238E27FC236}">
                <a16:creationId xmlns:a16="http://schemas.microsoft.com/office/drawing/2014/main" id="{927107D7-28C4-B1EA-A8DB-6970B0439AF4}"/>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655094" y="620316"/>
            <a:ext cx="14116612" cy="8214784"/>
          </a:xfrm>
          <a:prstGeom prst="rect">
            <a:avLst/>
          </a:prstGeom>
        </p:spPr>
      </p:pic>
      <p:sp>
        <p:nvSpPr>
          <p:cNvPr id="7" name="Content Placeholder 2">
            <a:extLst>
              <a:ext uri="{FF2B5EF4-FFF2-40B4-BE49-F238E27FC236}">
                <a16:creationId xmlns:a16="http://schemas.microsoft.com/office/drawing/2014/main" id="{8F2F1826-C17A-D500-BDFD-0DC5BA319567}"/>
              </a:ext>
            </a:extLst>
          </p:cNvPr>
          <p:cNvSpPr>
            <a:spLocks noGrp="1"/>
          </p:cNvSpPr>
          <p:nvPr>
            <p:ph idx="1"/>
          </p:nvPr>
        </p:nvSpPr>
        <p:spPr>
          <a:xfrm>
            <a:off x="15365912" y="865632"/>
            <a:ext cx="6849478" cy="9704724"/>
          </a:xfrm>
        </p:spPr>
        <p:txBody>
          <a:bodyPr anchor="ctr">
            <a:normAutofit fontScale="92500" lnSpcReduction="10000"/>
          </a:bodyPr>
          <a:lstStyle/>
          <a:p>
            <a:r>
              <a:rPr lang="en-US" sz="3000" dirty="0">
                <a:solidFill>
                  <a:srgbClr val="000000"/>
                </a:solidFill>
                <a:latin typeface="Nunito Sans" pitchFamily="2" charset="77"/>
              </a:rPr>
              <a:t>Longitudinal educational design: Invest in mentors and peers and you will know them the rest of your life. Ask: how active is your alumni association?</a:t>
            </a:r>
          </a:p>
          <a:p>
            <a:r>
              <a:rPr lang="en-US" sz="3000" dirty="0">
                <a:solidFill>
                  <a:srgbClr val="000000"/>
                </a:solidFill>
                <a:latin typeface="Nunito Sans" pitchFamily="2" charset="77"/>
              </a:rPr>
              <a:t>Purposeful relationships: Buy a crockpot. Join a faith community. Get a library card. Appreciate this as a training season of your life, but it is your life. Remember to live your life now. Be thoughtful about delaying partnering and parenting for medicine. Ask: what are you family medical leave policies?</a:t>
            </a:r>
          </a:p>
          <a:p>
            <a:r>
              <a:rPr lang="en-US" sz="3000" dirty="0">
                <a:solidFill>
                  <a:srgbClr val="000000"/>
                </a:solidFill>
                <a:latin typeface="Nunito Sans" pitchFamily="2" charset="77"/>
              </a:rPr>
              <a:t>Closed loop communication: Develop a reading practice with physical books, even if it’s picture books.</a:t>
            </a:r>
          </a:p>
          <a:p>
            <a:r>
              <a:rPr lang="en-US" sz="3000" dirty="0">
                <a:solidFill>
                  <a:srgbClr val="000000"/>
                </a:solidFill>
                <a:latin typeface="Nunito Sans" pitchFamily="2" charset="77"/>
              </a:rPr>
              <a:t>Aligned incentives: Choose training in safety-net settings. At the end of every day, name the people you helped.</a:t>
            </a:r>
          </a:p>
        </p:txBody>
      </p:sp>
      <p:pic>
        <p:nvPicPr>
          <p:cNvPr id="3" name="Picture 2" descr="A black and white logo&#10;&#10;AI-generated content may be incorrect.">
            <a:extLst>
              <a:ext uri="{FF2B5EF4-FFF2-40B4-BE49-F238E27FC236}">
                <a16:creationId xmlns:a16="http://schemas.microsoft.com/office/drawing/2014/main" id="{25CC5A3E-3415-9F03-4455-CF2AA08148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10847253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D2E66-7952-438F-277F-4F62448A32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A3E766-FAD8-0F7C-DF31-7AB1DAC8F256}"/>
              </a:ext>
            </a:extLst>
          </p:cNvPr>
          <p:cNvSpPr>
            <a:spLocks noGrp="1"/>
          </p:cNvSpPr>
          <p:nvPr>
            <p:ph type="title"/>
          </p:nvPr>
        </p:nvSpPr>
        <p:spPr/>
        <p:txBody>
          <a:bodyPr>
            <a:normAutofit/>
          </a:bodyPr>
          <a:lstStyle/>
          <a:p>
            <a:r>
              <a:rPr lang="en-US" dirty="0">
                <a:latin typeface="Franklin Gothic Medium" panose="020B0603020102020204" pitchFamily="34" charset="0"/>
              </a:rPr>
              <a:t>#6 Keep An Open Door</a:t>
            </a:r>
          </a:p>
        </p:txBody>
      </p:sp>
      <p:sp>
        <p:nvSpPr>
          <p:cNvPr id="3" name="Content Placeholder 2">
            <a:extLst>
              <a:ext uri="{FF2B5EF4-FFF2-40B4-BE49-F238E27FC236}">
                <a16:creationId xmlns:a16="http://schemas.microsoft.com/office/drawing/2014/main" id="{1AFA52A0-FE7C-17C3-0673-D9A2F1C46A8C}"/>
              </a:ext>
            </a:extLst>
          </p:cNvPr>
          <p:cNvSpPr>
            <a:spLocks noGrp="1"/>
          </p:cNvSpPr>
          <p:nvPr>
            <p:ph idx="1"/>
          </p:nvPr>
        </p:nvSpPr>
        <p:spPr/>
        <p:txBody>
          <a:bodyPr>
            <a:normAutofit/>
          </a:bodyPr>
          <a:lstStyle/>
          <a:p>
            <a:r>
              <a:rPr lang="en-US" dirty="0"/>
              <a:t>Meet regularly with your program directors.</a:t>
            </a:r>
          </a:p>
          <a:p>
            <a:pPr lvl="1"/>
            <a:r>
              <a:rPr lang="en-US" dirty="0"/>
              <a:t>Discuss development and succession plans.</a:t>
            </a:r>
          </a:p>
          <a:p>
            <a:r>
              <a:rPr lang="en-US" dirty="0"/>
              <a:t>Host orientations with residents, teach a session of their didactics, buy them a cup of coffee. </a:t>
            </a:r>
          </a:p>
          <a:p>
            <a:pPr lvl="1"/>
            <a:r>
              <a:rPr lang="en-US" dirty="0"/>
              <a:t>Survey sooner than the ACGME annual survey and ask different ?s: </a:t>
            </a:r>
            <a:r>
              <a:rPr lang="en-US" i="1" dirty="0"/>
              <a:t>Is this making you wiser, more just?</a:t>
            </a:r>
            <a:r>
              <a:rPr lang="en-US" dirty="0"/>
              <a:t> </a:t>
            </a:r>
          </a:p>
          <a:p>
            <a:r>
              <a:rPr lang="en-US" dirty="0"/>
              <a:t>Punchline: Lower the barriers to communication.</a:t>
            </a:r>
          </a:p>
          <a:p>
            <a:endParaRPr lang="en-US" dirty="0"/>
          </a:p>
        </p:txBody>
      </p:sp>
      <p:pic>
        <p:nvPicPr>
          <p:cNvPr id="4" name="Picture 3" descr="A black and white logo&#10;&#10;AI-generated content may be incorrect.">
            <a:extLst>
              <a:ext uri="{FF2B5EF4-FFF2-40B4-BE49-F238E27FC236}">
                <a16:creationId xmlns:a16="http://schemas.microsoft.com/office/drawing/2014/main" id="{FC491678-3E0B-0761-D414-97214D5B48A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37755348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D6EE62-41B9-E8D3-EBBA-25EB5545FB94}"/>
              </a:ext>
            </a:extLst>
          </p:cNvPr>
          <p:cNvSpPr>
            <a:spLocks noGrp="1"/>
          </p:cNvSpPr>
          <p:nvPr>
            <p:ph type="title"/>
          </p:nvPr>
        </p:nvSpPr>
        <p:spPr>
          <a:xfrm>
            <a:off x="2048256" y="484161"/>
            <a:ext cx="12133636" cy="2999232"/>
          </a:xfrm>
        </p:spPr>
        <p:txBody>
          <a:bodyPr>
            <a:normAutofit/>
          </a:bodyPr>
          <a:lstStyle/>
          <a:p>
            <a:r>
              <a:rPr lang="en-US" dirty="0">
                <a:latin typeface="Franklin Gothic Medium" panose="020B0603020102020204" pitchFamily="34" charset="0"/>
              </a:rPr>
              <a:t>Vampire Strategies for Attending Physicians</a:t>
            </a:r>
          </a:p>
        </p:txBody>
      </p:sp>
      <p:sp>
        <p:nvSpPr>
          <p:cNvPr id="7" name="Content Placeholder 2">
            <a:extLst>
              <a:ext uri="{FF2B5EF4-FFF2-40B4-BE49-F238E27FC236}">
                <a16:creationId xmlns:a16="http://schemas.microsoft.com/office/drawing/2014/main" id="{8FB8A9ED-F1A7-532D-FCEC-B41CA25F8C3D}"/>
              </a:ext>
            </a:extLst>
          </p:cNvPr>
          <p:cNvSpPr>
            <a:spLocks noGrp="1"/>
          </p:cNvSpPr>
          <p:nvPr>
            <p:ph idx="1"/>
          </p:nvPr>
        </p:nvSpPr>
        <p:spPr>
          <a:xfrm>
            <a:off x="2048256" y="3483393"/>
            <a:ext cx="12133636" cy="8046720"/>
          </a:xfrm>
        </p:spPr>
        <p:txBody>
          <a:bodyPr>
            <a:normAutofit fontScale="92500" lnSpcReduction="10000"/>
          </a:bodyPr>
          <a:lstStyle/>
          <a:p>
            <a:r>
              <a:rPr lang="en-US" sz="4000" dirty="0">
                <a:latin typeface="Nunito Sans" pitchFamily="2" charset="77"/>
              </a:rPr>
              <a:t>Longitudinal educational design: Ask for a mentor and build a birdhouse together. Build a junior faculty supper club.</a:t>
            </a:r>
          </a:p>
          <a:p>
            <a:r>
              <a:rPr lang="en-US" sz="4000" dirty="0">
                <a:latin typeface="Nunito Sans" pitchFamily="2" charset="77"/>
              </a:rPr>
              <a:t>Purposeful relationships: Join a community group where you are measured differently. Active commuting</a:t>
            </a:r>
            <a:r>
              <a:rPr lang="en-US" sz="4000" dirty="0">
                <a:latin typeface="Nunito Sans" pitchFamily="2" charset="77"/>
                <a:sym typeface="Wingdings" pitchFamily="2" charset="2"/>
              </a:rPr>
              <a:t> try biking to work. Offer to buy med students and residents a cup of coffee. Write a paper with a trainee. Build exercise into rounds.</a:t>
            </a:r>
            <a:endParaRPr lang="en-US" sz="4000" dirty="0">
              <a:latin typeface="Nunito Sans" pitchFamily="2" charset="77"/>
            </a:endParaRPr>
          </a:p>
          <a:p>
            <a:r>
              <a:rPr lang="en-US" sz="4000" dirty="0">
                <a:latin typeface="Nunito Sans" pitchFamily="2" charset="77"/>
              </a:rPr>
              <a:t>Closed loop communication: Try reading novels again. Give formative feedback.</a:t>
            </a:r>
          </a:p>
          <a:p>
            <a:r>
              <a:rPr lang="en-US" sz="4000" dirty="0">
                <a:latin typeface="Nunito Sans" pitchFamily="2" charset="77"/>
              </a:rPr>
              <a:t>Aligned incentives: Say yes to every measure of you as a mentor and “okay” to every measure of productivity. Keep a book of your students and trainees.</a:t>
            </a:r>
          </a:p>
        </p:txBody>
      </p:sp>
      <p:pic>
        <p:nvPicPr>
          <p:cNvPr id="8" name="Picture 7" descr="A group of people posing for a picture&#10;&#10;AI-generated content may be incorrect.">
            <a:extLst>
              <a:ext uri="{FF2B5EF4-FFF2-40B4-BE49-F238E27FC236}">
                <a16:creationId xmlns:a16="http://schemas.microsoft.com/office/drawing/2014/main" id="{E3BF084D-0415-0FCE-1BB9-0B6743F4FC24}"/>
              </a:ext>
            </a:extLst>
          </p:cNvPr>
          <p:cNvPicPr>
            <a:picLocks noChangeAspect="1"/>
          </p:cNvPicPr>
          <p:nvPr/>
        </p:nvPicPr>
        <p:blipFill>
          <a:blip r:embed="rId3">
            <a:extLst>
              <a:ext uri="{28A0092B-C50C-407E-A947-70E740481C1C}">
                <a14:useLocalDpi xmlns:a14="http://schemas.microsoft.com/office/drawing/2010/main"/>
              </a:ext>
            </a:extLst>
          </a:blip>
          <a:srcRect/>
          <a:stretch>
            <a:fillRect/>
          </a:stretch>
        </p:blipFill>
        <p:spPr>
          <a:xfrm>
            <a:off x="15104533" y="20"/>
            <a:ext cx="9279466" cy="13715980"/>
          </a:xfrm>
          <a:prstGeom prst="rect">
            <a:avLst/>
          </a:prstGeom>
        </p:spPr>
      </p:pic>
      <p:pic>
        <p:nvPicPr>
          <p:cNvPr id="3" name="Picture 2" descr="A black and white logo&#10;&#10;AI-generated content may be incorrect.">
            <a:extLst>
              <a:ext uri="{FF2B5EF4-FFF2-40B4-BE49-F238E27FC236}">
                <a16:creationId xmlns:a16="http://schemas.microsoft.com/office/drawing/2014/main" id="{5F43BEDB-5A9D-1786-8F26-49821F608A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25209253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39832" y="2484203"/>
            <a:ext cx="8579515" cy="1005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endParaRPr lang="en-US" sz="2800"/>
          </a:p>
        </p:txBody>
      </p:sp>
      <p:sp>
        <p:nvSpPr>
          <p:cNvPr id="7" name="Rectangle 6"/>
          <p:cNvSpPr/>
          <p:nvPr/>
        </p:nvSpPr>
        <p:spPr>
          <a:xfrm>
            <a:off x="1839832" y="1197394"/>
            <a:ext cx="12056533" cy="1200329"/>
          </a:xfrm>
          <a:prstGeom prst="rect">
            <a:avLst/>
          </a:prstGeom>
        </p:spPr>
        <p:txBody>
          <a:bodyPr wrap="square">
            <a:spAutoFit/>
          </a:bodyPr>
          <a:lstStyle/>
          <a:p>
            <a:r>
              <a:rPr lang="en-US" sz="7200" b="1" dirty="0">
                <a:latin typeface="Franklin Gothic Demi"/>
                <a:ea typeface="Lato Black"/>
                <a:cs typeface="Lato Black"/>
              </a:rPr>
              <a:t>Today’s presentation</a:t>
            </a:r>
          </a:p>
        </p:txBody>
      </p:sp>
      <p:sp>
        <p:nvSpPr>
          <p:cNvPr id="8" name="TextBox 7"/>
          <p:cNvSpPr txBox="1"/>
          <p:nvPr/>
        </p:nvSpPr>
        <p:spPr>
          <a:xfrm>
            <a:off x="1411408" y="4027358"/>
            <a:ext cx="10198701" cy="5632311"/>
          </a:xfrm>
          <a:prstGeom prst="rect">
            <a:avLst/>
          </a:prstGeom>
          <a:noFill/>
        </p:spPr>
        <p:txBody>
          <a:bodyPr wrap="square" lIns="91440" tIns="45720" rIns="91440" bIns="45720" rtlCol="0" anchor="t">
            <a:spAutoFit/>
          </a:bodyPr>
          <a:lstStyle/>
          <a:p>
            <a:pPr marL="857250" indent="-857250">
              <a:buClr>
                <a:schemeClr val="bg2"/>
              </a:buClr>
              <a:buFont typeface="Arial" panose="020B0604020202020204" pitchFamily="34" charset="0"/>
              <a:buChar char="•"/>
            </a:pPr>
            <a:r>
              <a:rPr lang="en-US" sz="4000" dirty="0">
                <a:latin typeface="Nunito Sans"/>
              </a:rPr>
              <a:t>Introduces the DIO role</a:t>
            </a:r>
            <a:endParaRPr lang="en-US" sz="4000" dirty="0">
              <a:latin typeface="Nunito Sans" pitchFamily="2" charset="0"/>
            </a:endParaRPr>
          </a:p>
          <a:p>
            <a:pPr marL="857250" indent="-857250">
              <a:buClr>
                <a:schemeClr val="bg2"/>
              </a:buClr>
              <a:buFont typeface="Arial" panose="020B0604020202020204" pitchFamily="34" charset="0"/>
              <a:buChar char="•"/>
            </a:pPr>
            <a:endParaRPr lang="en-US" sz="4000" dirty="0">
              <a:latin typeface="Nunito Sans"/>
            </a:endParaRPr>
          </a:p>
          <a:p>
            <a:pPr marL="857250" indent="-857250">
              <a:buClr>
                <a:schemeClr val="bg2"/>
              </a:buClr>
              <a:buFont typeface="Arial" panose="020B0604020202020204" pitchFamily="34" charset="0"/>
              <a:buChar char="•"/>
            </a:pPr>
            <a:r>
              <a:rPr lang="en-US" sz="4000" dirty="0">
                <a:latin typeface="Nunito Sans"/>
              </a:rPr>
              <a:t>Shares 10 ways a DIO can advance transformation in graduate medical education</a:t>
            </a:r>
          </a:p>
          <a:p>
            <a:pPr marL="857250" indent="-857250">
              <a:buClr>
                <a:schemeClr val="bg2"/>
              </a:buClr>
              <a:buFont typeface="Arial" panose="020B0604020202020204" pitchFamily="34" charset="0"/>
              <a:buChar char="•"/>
            </a:pPr>
            <a:endParaRPr lang="en-US" sz="4000" dirty="0">
              <a:latin typeface="Nunito Sans"/>
            </a:endParaRPr>
          </a:p>
          <a:p>
            <a:pPr marL="857250" indent="-857250">
              <a:buClr>
                <a:schemeClr val="bg2"/>
              </a:buClr>
              <a:buFont typeface="Arial" panose="020B0604020202020204" pitchFamily="34" charset="0"/>
              <a:buChar char="•"/>
            </a:pPr>
            <a:r>
              <a:rPr lang="en-US" sz="4000" dirty="0">
                <a:latin typeface="Nunito Sans"/>
              </a:rPr>
              <a:t>…and why resident physicians are like vampires</a:t>
            </a:r>
            <a:endParaRPr lang="en-US" sz="4000" dirty="0">
              <a:latin typeface="Nunito Sans" pitchFamily="2" charset="0"/>
            </a:endParaRPr>
          </a:p>
          <a:p>
            <a:pPr marL="857250" indent="-857250">
              <a:buClr>
                <a:schemeClr val="bg2"/>
              </a:buClr>
              <a:buFont typeface="Arial" panose="020B0604020202020204" pitchFamily="34" charset="0"/>
              <a:buChar char="•"/>
            </a:pPr>
            <a:endParaRPr lang="en-US" sz="4000" dirty="0">
              <a:latin typeface="Nunito Sans" pitchFamily="2" charset="0"/>
            </a:endParaRPr>
          </a:p>
        </p:txBody>
      </p:sp>
      <p:pic>
        <p:nvPicPr>
          <p:cNvPr id="3" name="Picture 2" descr="A black and white logo&#10;&#10;AI-generated content may be incorrect.">
            <a:extLst>
              <a:ext uri="{FF2B5EF4-FFF2-40B4-BE49-F238E27FC236}">
                <a16:creationId xmlns:a16="http://schemas.microsoft.com/office/drawing/2014/main" id="{B3D0B728-5958-C6C6-0C8A-E20708D992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pic>
        <p:nvPicPr>
          <p:cNvPr id="2" name="Picture 1" descr="A group of women in white coats looking at a piece of paper&#10;&#10;AI-generated content may be incorrect.">
            <a:extLst>
              <a:ext uri="{FF2B5EF4-FFF2-40B4-BE49-F238E27FC236}">
                <a16:creationId xmlns:a16="http://schemas.microsoft.com/office/drawing/2014/main" id="{E7A1BE28-8415-A879-1790-802F9D8E4C6D}"/>
              </a:ext>
            </a:extLst>
          </p:cNvPr>
          <p:cNvPicPr>
            <a:picLocks noChangeAspect="1"/>
          </p:cNvPicPr>
          <p:nvPr/>
        </p:nvPicPr>
        <p:blipFill>
          <a:blip r:embed="rId4"/>
          <a:stretch>
            <a:fillRect/>
          </a:stretch>
        </p:blipFill>
        <p:spPr>
          <a:xfrm>
            <a:off x="13321459" y="953950"/>
            <a:ext cx="8582025" cy="10229850"/>
          </a:xfrm>
          <a:prstGeom prst="rect">
            <a:avLst/>
          </a:prstGeom>
        </p:spPr>
      </p:pic>
    </p:spTree>
    <p:extLst>
      <p:ext uri="{BB962C8B-B14F-4D97-AF65-F5344CB8AC3E}">
        <p14:creationId xmlns:p14="http://schemas.microsoft.com/office/powerpoint/2010/main" val="24375463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FC1C6-0867-26F0-94CB-5BFD74F2A6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FAC96B-813A-0C91-251B-9AFC3ADFB9CD}"/>
              </a:ext>
            </a:extLst>
          </p:cNvPr>
          <p:cNvSpPr>
            <a:spLocks noGrp="1"/>
          </p:cNvSpPr>
          <p:nvPr>
            <p:ph type="title"/>
          </p:nvPr>
        </p:nvSpPr>
        <p:spPr/>
        <p:txBody>
          <a:bodyPr/>
          <a:lstStyle/>
          <a:p>
            <a:r>
              <a:rPr lang="en-US" dirty="0">
                <a:latin typeface="Franklin Gothic Medium" panose="020B0603020102020204" pitchFamily="34" charset="0"/>
              </a:rPr>
              <a:t>#7 Never Waste A Rainy Day</a:t>
            </a:r>
          </a:p>
        </p:txBody>
      </p:sp>
      <p:sp>
        <p:nvSpPr>
          <p:cNvPr id="3" name="Content Placeholder 2">
            <a:extLst>
              <a:ext uri="{FF2B5EF4-FFF2-40B4-BE49-F238E27FC236}">
                <a16:creationId xmlns:a16="http://schemas.microsoft.com/office/drawing/2014/main" id="{942EE273-D038-356D-AD1D-C5CC401D8E7C}"/>
              </a:ext>
            </a:extLst>
          </p:cNvPr>
          <p:cNvSpPr>
            <a:spLocks noGrp="1"/>
          </p:cNvSpPr>
          <p:nvPr>
            <p:ph idx="1"/>
          </p:nvPr>
        </p:nvSpPr>
        <p:spPr/>
        <p:txBody>
          <a:bodyPr>
            <a:normAutofit lnSpcReduction="10000"/>
          </a:bodyPr>
          <a:lstStyle/>
          <a:p>
            <a:r>
              <a:rPr lang="en-US" dirty="0">
                <a:latin typeface="Nunito Sans" pitchFamily="2" charset="77"/>
              </a:rPr>
              <a:t>Hope for a good weather but always be prepared.</a:t>
            </a:r>
          </a:p>
          <a:p>
            <a:r>
              <a:rPr lang="en-US" dirty="0">
                <a:latin typeface="Nunito Sans" pitchFamily="2" charset="77"/>
              </a:rPr>
              <a:t>If you know the rules and the funds flow, along with the local and national scene, you can start seeing weather before it arrives.</a:t>
            </a:r>
          </a:p>
          <a:p>
            <a:r>
              <a:rPr lang="en-US" dirty="0">
                <a:latin typeface="Nunito Sans" pitchFamily="2" charset="77"/>
              </a:rPr>
              <a:t>Demonstrate your excellence by anticipating bad weather</a:t>
            </a:r>
          </a:p>
          <a:p>
            <a:r>
              <a:rPr lang="en-US" dirty="0">
                <a:latin typeface="Nunito Sans" pitchFamily="2" charset="77"/>
              </a:rPr>
              <a:t>Punchline: Maintain a list of transformations you can implement when the right weather arrives.</a:t>
            </a:r>
          </a:p>
        </p:txBody>
      </p:sp>
      <p:pic>
        <p:nvPicPr>
          <p:cNvPr id="4" name="Picture 3" descr="A black and white logo&#10;&#10;AI-generated content may be incorrect.">
            <a:extLst>
              <a:ext uri="{FF2B5EF4-FFF2-40B4-BE49-F238E27FC236}">
                <a16:creationId xmlns:a16="http://schemas.microsoft.com/office/drawing/2014/main" id="{41548838-DD1D-379C-9AED-A4E9CB4150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29175827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65D05B-2272-2355-2ACB-07E9EA1B83A4}"/>
              </a:ext>
            </a:extLst>
          </p:cNvPr>
          <p:cNvSpPr>
            <a:spLocks noGrp="1"/>
          </p:cNvSpPr>
          <p:nvPr>
            <p:ph type="title"/>
          </p:nvPr>
        </p:nvSpPr>
        <p:spPr>
          <a:xfrm>
            <a:off x="2048256" y="1170432"/>
            <a:ext cx="12133636" cy="2999232"/>
          </a:xfrm>
        </p:spPr>
        <p:txBody>
          <a:bodyPr>
            <a:normAutofit/>
          </a:bodyPr>
          <a:lstStyle/>
          <a:p>
            <a:r>
              <a:rPr lang="en-US" dirty="0">
                <a:latin typeface="Franklin Gothic Medium" panose="020B0603020102020204" pitchFamily="34" charset="0"/>
              </a:rPr>
              <a:t>Vampire Strategies for Program Directors</a:t>
            </a:r>
          </a:p>
        </p:txBody>
      </p:sp>
      <p:sp>
        <p:nvSpPr>
          <p:cNvPr id="4" name="Content Placeholder 2">
            <a:extLst>
              <a:ext uri="{FF2B5EF4-FFF2-40B4-BE49-F238E27FC236}">
                <a16:creationId xmlns:a16="http://schemas.microsoft.com/office/drawing/2014/main" id="{6B1F778E-E322-22EE-871A-B4634E785BBE}"/>
              </a:ext>
            </a:extLst>
          </p:cNvPr>
          <p:cNvSpPr>
            <a:spLocks noGrp="1"/>
          </p:cNvSpPr>
          <p:nvPr>
            <p:ph idx="1"/>
          </p:nvPr>
        </p:nvSpPr>
        <p:spPr>
          <a:xfrm>
            <a:off x="2048256" y="4572000"/>
            <a:ext cx="12133636" cy="8046720"/>
          </a:xfrm>
        </p:spPr>
        <p:txBody>
          <a:bodyPr>
            <a:normAutofit fontScale="62500" lnSpcReduction="20000"/>
          </a:bodyPr>
          <a:lstStyle/>
          <a:p>
            <a:r>
              <a:rPr lang="en-US" dirty="0">
                <a:latin typeface="Nunito Sans" pitchFamily="2" charset="77"/>
              </a:rPr>
              <a:t>Longitudinal educational design: Make sure every trainee has a mentor (and you do too…). Develop electives at community sites.</a:t>
            </a:r>
          </a:p>
          <a:p>
            <a:r>
              <a:rPr lang="en-US" dirty="0">
                <a:latin typeface="Nunito Sans" pitchFamily="2" charset="77"/>
              </a:rPr>
              <a:t>Purposeful relationships: Join a community group where people use “milestones” differently. Organize a monthly dinner of peers.</a:t>
            </a:r>
          </a:p>
          <a:p>
            <a:r>
              <a:rPr lang="en-US" dirty="0">
                <a:latin typeface="Nunito Sans" pitchFamily="2" charset="77"/>
              </a:rPr>
              <a:t>Closed loop communication: Read the HBR summaries of business books, but all the works of a favorite author.</a:t>
            </a:r>
          </a:p>
          <a:p>
            <a:r>
              <a:rPr lang="en-US" dirty="0">
                <a:latin typeface="Nunito Sans" pitchFamily="2" charset="77"/>
              </a:rPr>
              <a:t>Aligned incentives: Keep a bulletin board– real or virtual– of your trainees and their families. </a:t>
            </a:r>
            <a:r>
              <a:rPr lang="en-US" sz="6600" dirty="0">
                <a:solidFill>
                  <a:srgbClr val="000000"/>
                </a:solidFill>
                <a:latin typeface="Nunito Sans" pitchFamily="2" charset="77"/>
              </a:rPr>
              <a:t>Say ”yes” to mentor opportunities. Join the GME-T to advocate for change.</a:t>
            </a:r>
            <a:endParaRPr lang="en-US" dirty="0">
              <a:latin typeface="Nunito Sans" pitchFamily="2" charset="77"/>
            </a:endParaRPr>
          </a:p>
        </p:txBody>
      </p:sp>
      <p:pic>
        <p:nvPicPr>
          <p:cNvPr id="6" name="Picture 5" descr="A group of people posing for a picture&#10;&#10;AI-generated content may be incorrect.">
            <a:extLst>
              <a:ext uri="{FF2B5EF4-FFF2-40B4-BE49-F238E27FC236}">
                <a16:creationId xmlns:a16="http://schemas.microsoft.com/office/drawing/2014/main" id="{2CB749FD-5E60-2C06-415E-1D033C7FDF1B}"/>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15104533" y="20"/>
            <a:ext cx="9279466" cy="13715980"/>
          </a:xfrm>
          <a:prstGeom prst="rect">
            <a:avLst/>
          </a:prstGeom>
        </p:spPr>
      </p:pic>
      <p:pic>
        <p:nvPicPr>
          <p:cNvPr id="3" name="Picture 2" descr="A black and white logo&#10;&#10;AI-generated content may be incorrect.">
            <a:extLst>
              <a:ext uri="{FF2B5EF4-FFF2-40B4-BE49-F238E27FC236}">
                <a16:creationId xmlns:a16="http://schemas.microsoft.com/office/drawing/2014/main" id="{4B05F330-5C03-1130-F22D-F00286F0EC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241215539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27AA0-898E-F6A0-2F8E-1FEBA8A9CD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4852FA6-AE02-0F8F-1B97-6F6E0A2A3B76}"/>
              </a:ext>
            </a:extLst>
          </p:cNvPr>
          <p:cNvSpPr>
            <a:spLocks noGrp="1"/>
          </p:cNvSpPr>
          <p:nvPr>
            <p:ph type="title"/>
          </p:nvPr>
        </p:nvSpPr>
        <p:spPr/>
        <p:txBody>
          <a:bodyPr>
            <a:normAutofit/>
          </a:bodyPr>
          <a:lstStyle/>
          <a:p>
            <a:r>
              <a:rPr lang="en-US" dirty="0">
                <a:latin typeface="Franklin Gothic Medium" panose="020B0603020102020204" pitchFamily="34" charset="0"/>
              </a:rPr>
              <a:t>#8 Get Out of Town </a:t>
            </a:r>
          </a:p>
        </p:txBody>
      </p:sp>
      <p:sp>
        <p:nvSpPr>
          <p:cNvPr id="3" name="Content Placeholder 2">
            <a:extLst>
              <a:ext uri="{FF2B5EF4-FFF2-40B4-BE49-F238E27FC236}">
                <a16:creationId xmlns:a16="http://schemas.microsoft.com/office/drawing/2014/main" id="{5E097740-60AC-1E21-62AA-5FB536038DCD}"/>
              </a:ext>
            </a:extLst>
          </p:cNvPr>
          <p:cNvSpPr>
            <a:spLocks noGrp="1"/>
          </p:cNvSpPr>
          <p:nvPr>
            <p:ph idx="1"/>
          </p:nvPr>
        </p:nvSpPr>
        <p:spPr/>
        <p:txBody>
          <a:bodyPr>
            <a:normAutofit fontScale="92500" lnSpcReduction="10000"/>
          </a:bodyPr>
          <a:lstStyle/>
          <a:p>
            <a:r>
              <a:rPr lang="en-US" dirty="0">
                <a:latin typeface="Nunito Sans" pitchFamily="2" charset="77"/>
              </a:rPr>
              <a:t>If you’re the only one who knows what works, you’ll need other ways to learn.</a:t>
            </a:r>
          </a:p>
          <a:p>
            <a:r>
              <a:rPr lang="en-US" dirty="0">
                <a:latin typeface="Nunito Sans" pitchFamily="2" charset="77"/>
              </a:rPr>
              <a:t>Take the Reading Cure</a:t>
            </a:r>
          </a:p>
          <a:p>
            <a:r>
              <a:rPr lang="en-US" dirty="0">
                <a:latin typeface="Nunito Sans" pitchFamily="2" charset="77"/>
              </a:rPr>
              <a:t>Build your national network: </a:t>
            </a:r>
            <a:r>
              <a:rPr lang="en-US" dirty="0"/>
              <a:t>NADIO, AAMC, ACGME, GME-T </a:t>
            </a:r>
          </a:p>
          <a:p>
            <a:pPr lvl="1"/>
            <a:r>
              <a:rPr lang="en-US" dirty="0">
                <a:latin typeface="Nunito Sans" pitchFamily="2" charset="77"/>
              </a:rPr>
              <a:t>Know the benefits and limits of each</a:t>
            </a:r>
          </a:p>
          <a:p>
            <a:pPr lvl="1"/>
            <a:r>
              <a:rPr lang="en-US" dirty="0">
                <a:latin typeface="Nunito Sans" pitchFamily="2" charset="77"/>
              </a:rPr>
              <a:t>Submit posters and presentations</a:t>
            </a:r>
          </a:p>
          <a:p>
            <a:r>
              <a:rPr lang="en-US" dirty="0">
                <a:latin typeface="Nunito Sans" pitchFamily="2" charset="77"/>
              </a:rPr>
              <a:t>Punchline: Travelling expands perspective on what is possible.</a:t>
            </a:r>
          </a:p>
        </p:txBody>
      </p:sp>
      <p:pic>
        <p:nvPicPr>
          <p:cNvPr id="4" name="Picture 3" descr="A black and white logo&#10;&#10;AI-generated content may be incorrect.">
            <a:extLst>
              <a:ext uri="{FF2B5EF4-FFF2-40B4-BE49-F238E27FC236}">
                <a16:creationId xmlns:a16="http://schemas.microsoft.com/office/drawing/2014/main" id="{059241CD-6DE9-91D6-6EB4-E9C1B6FF8CA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34782643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7B9037-F94E-74EA-DD56-15F9DBC13FF5}"/>
              </a:ext>
            </a:extLst>
          </p:cNvPr>
          <p:cNvSpPr>
            <a:spLocks noGrp="1"/>
          </p:cNvSpPr>
          <p:nvPr>
            <p:ph type="title"/>
          </p:nvPr>
        </p:nvSpPr>
        <p:spPr>
          <a:xfrm>
            <a:off x="2048257" y="262961"/>
            <a:ext cx="12014054" cy="2999232"/>
          </a:xfrm>
        </p:spPr>
        <p:txBody>
          <a:bodyPr>
            <a:normAutofit/>
          </a:bodyPr>
          <a:lstStyle/>
          <a:p>
            <a:r>
              <a:rPr lang="en-US" dirty="0">
                <a:solidFill>
                  <a:srgbClr val="000000"/>
                </a:solidFill>
                <a:latin typeface="Franklin Gothic Medium" panose="020B0603020102020204" pitchFamily="34" charset="0"/>
              </a:rPr>
              <a:t>Vampire Strategies for DIO’s/Deans</a:t>
            </a:r>
          </a:p>
        </p:txBody>
      </p:sp>
      <p:sp>
        <p:nvSpPr>
          <p:cNvPr id="4" name="Content Placeholder 2">
            <a:extLst>
              <a:ext uri="{FF2B5EF4-FFF2-40B4-BE49-F238E27FC236}">
                <a16:creationId xmlns:a16="http://schemas.microsoft.com/office/drawing/2014/main" id="{0AAA6186-C909-57C2-41DD-77AAAFB12833}"/>
              </a:ext>
            </a:extLst>
          </p:cNvPr>
          <p:cNvSpPr>
            <a:spLocks noGrp="1"/>
          </p:cNvSpPr>
          <p:nvPr>
            <p:ph idx="1"/>
          </p:nvPr>
        </p:nvSpPr>
        <p:spPr>
          <a:xfrm>
            <a:off x="928589" y="3262193"/>
            <a:ext cx="13133722" cy="8046720"/>
          </a:xfrm>
        </p:spPr>
        <p:txBody>
          <a:bodyPr>
            <a:normAutofit lnSpcReduction="10000"/>
          </a:bodyPr>
          <a:lstStyle/>
          <a:p>
            <a:r>
              <a:rPr lang="en-US" sz="3600" dirty="0">
                <a:solidFill>
                  <a:srgbClr val="000000"/>
                </a:solidFill>
                <a:latin typeface="Nunito Sans" pitchFamily="2" charset="77"/>
              </a:rPr>
              <a:t>Longitudinal educational design: Develop training programs which serve community needs.</a:t>
            </a:r>
          </a:p>
          <a:p>
            <a:r>
              <a:rPr lang="en-US" sz="3600" dirty="0">
                <a:solidFill>
                  <a:srgbClr val="000000"/>
                </a:solidFill>
                <a:latin typeface="Nunito Sans" pitchFamily="2" charset="77"/>
              </a:rPr>
              <a:t>Purposeful relationships: Distribute lists of community resources to every trainee. Approve community electives. Host an art exhibit and teach visual thinking strategies. Advocate for family leave. Plant a garden residents can use. Invite alums for grand rounds. Exercise 2-4/week. Plant a community garden.</a:t>
            </a:r>
          </a:p>
          <a:p>
            <a:r>
              <a:rPr lang="en-US" sz="3600" dirty="0">
                <a:solidFill>
                  <a:srgbClr val="000000"/>
                </a:solidFill>
                <a:latin typeface="Nunito Sans" pitchFamily="2" charset="77"/>
              </a:rPr>
              <a:t>Closed loop communication: Keep a Sabbath. Read philosophy again. Ask trainees and PDs: “What are you reading?” Include a resident story in your AIR.</a:t>
            </a:r>
          </a:p>
          <a:p>
            <a:r>
              <a:rPr lang="en-US" sz="3600" dirty="0">
                <a:solidFill>
                  <a:srgbClr val="000000"/>
                </a:solidFill>
                <a:latin typeface="Nunito Sans" pitchFamily="2" charset="77"/>
              </a:rPr>
              <a:t>Aligned incentives: Measure number of dependents. Incentivize language fluency. Measure and reward PD tenure – watch for Year 3. Develop a sabbatical system.</a:t>
            </a:r>
          </a:p>
        </p:txBody>
      </p:sp>
      <p:pic>
        <p:nvPicPr>
          <p:cNvPr id="6" name="Picture 5" descr="A group of people posing for a picture&#10;&#10;AI-generated content may be incorrect.">
            <a:extLst>
              <a:ext uri="{FF2B5EF4-FFF2-40B4-BE49-F238E27FC236}">
                <a16:creationId xmlns:a16="http://schemas.microsoft.com/office/drawing/2014/main" id="{F4683BBB-B08E-E839-59AF-40FCF92ACE6D}"/>
              </a:ext>
            </a:extLst>
          </p:cNvPr>
          <p:cNvPicPr>
            <a:picLocks noChangeAspect="1"/>
          </p:cNvPicPr>
          <p:nvPr/>
        </p:nvPicPr>
        <p:blipFill>
          <a:blip r:embed="rId2">
            <a:extLst>
              <a:ext uri="{28A0092B-C50C-407E-A947-70E740481C1C}">
                <a14:useLocalDpi xmlns:a14="http://schemas.microsoft.com/office/drawing/2010/main"/>
              </a:ext>
            </a:extLst>
          </a:blip>
          <a:srcRect/>
          <a:stretch>
            <a:fillRect/>
          </a:stretch>
        </p:blipFill>
        <p:spPr>
          <a:xfrm>
            <a:off x="15104532" y="20"/>
            <a:ext cx="9279468" cy="13715980"/>
          </a:xfrm>
          <a:prstGeom prst="rect">
            <a:avLst/>
          </a:prstGeom>
        </p:spPr>
      </p:pic>
      <p:pic>
        <p:nvPicPr>
          <p:cNvPr id="3" name="Picture 2" descr="A black and white logo&#10;&#10;AI-generated content may be incorrect.">
            <a:extLst>
              <a:ext uri="{FF2B5EF4-FFF2-40B4-BE49-F238E27FC236}">
                <a16:creationId xmlns:a16="http://schemas.microsoft.com/office/drawing/2014/main" id="{0DE5B940-8137-D368-A071-8EE607D2E71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26088602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D1988-B7AB-E859-37B5-40C4A909DE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74AA91-F315-B171-AE0D-EBB5715AEE25}"/>
              </a:ext>
            </a:extLst>
          </p:cNvPr>
          <p:cNvSpPr>
            <a:spLocks noGrp="1"/>
          </p:cNvSpPr>
          <p:nvPr>
            <p:ph type="title"/>
          </p:nvPr>
        </p:nvSpPr>
        <p:spPr/>
        <p:txBody>
          <a:bodyPr>
            <a:normAutofit fontScale="90000"/>
          </a:bodyPr>
          <a:lstStyle/>
          <a:p>
            <a:r>
              <a:rPr lang="en-US" dirty="0">
                <a:latin typeface="Franklin Gothic Medium" panose="020B0603020102020204" pitchFamily="34" charset="0"/>
              </a:rPr>
              <a:t>#9 Remember How Hard It is to Become a Vampire</a:t>
            </a:r>
          </a:p>
        </p:txBody>
      </p:sp>
      <p:sp>
        <p:nvSpPr>
          <p:cNvPr id="3" name="Content Placeholder 2">
            <a:extLst>
              <a:ext uri="{FF2B5EF4-FFF2-40B4-BE49-F238E27FC236}">
                <a16:creationId xmlns:a16="http://schemas.microsoft.com/office/drawing/2014/main" id="{D349AF0C-75DC-EE4B-E76A-4C089A158692}"/>
              </a:ext>
            </a:extLst>
          </p:cNvPr>
          <p:cNvSpPr>
            <a:spLocks noGrp="1"/>
          </p:cNvSpPr>
          <p:nvPr>
            <p:ph idx="1"/>
          </p:nvPr>
        </p:nvSpPr>
        <p:spPr/>
        <p:txBody>
          <a:bodyPr>
            <a:normAutofit fontScale="92500" lnSpcReduction="10000"/>
          </a:bodyPr>
          <a:lstStyle/>
          <a:p>
            <a:r>
              <a:rPr lang="en-US" dirty="0">
                <a:latin typeface="Nunito Sans" pitchFamily="2" charset="77"/>
              </a:rPr>
              <a:t>If we’re grateful for our journey, we forget the bad stuff</a:t>
            </a:r>
          </a:p>
          <a:p>
            <a:r>
              <a:rPr lang="en-US" dirty="0">
                <a:latin typeface="Nunito Sans" pitchFamily="2" charset="77"/>
              </a:rPr>
              <a:t>Appreciate the developmental stages of residency</a:t>
            </a:r>
          </a:p>
          <a:p>
            <a:pPr lvl="1"/>
            <a:r>
              <a:rPr lang="en-US" dirty="0" err="1">
                <a:latin typeface="Nunito Sans" pitchFamily="2" charset="77"/>
              </a:rPr>
              <a:t>Callrooms</a:t>
            </a:r>
            <a:r>
              <a:rPr lang="en-US" dirty="0">
                <a:latin typeface="Nunito Sans" pitchFamily="2" charset="77"/>
              </a:rPr>
              <a:t> as dorm rooms</a:t>
            </a:r>
          </a:p>
          <a:p>
            <a:pPr lvl="1"/>
            <a:r>
              <a:rPr lang="en-US" dirty="0">
                <a:latin typeface="Nunito Sans" pitchFamily="2" charset="77"/>
              </a:rPr>
              <a:t>Meal cards as unlimited meal plans</a:t>
            </a:r>
          </a:p>
          <a:p>
            <a:pPr lvl="1"/>
            <a:r>
              <a:rPr lang="en-US" dirty="0">
                <a:latin typeface="Nunito Sans" pitchFamily="2" charset="77"/>
              </a:rPr>
              <a:t>Help your institution give residents the benefits of employees and the grace of learners</a:t>
            </a:r>
          </a:p>
          <a:p>
            <a:r>
              <a:rPr lang="en-US" dirty="0">
                <a:latin typeface="Nunito Sans" pitchFamily="2" charset="77"/>
              </a:rPr>
              <a:t>Build mental health care at multiple levels to lower barriers</a:t>
            </a:r>
          </a:p>
          <a:p>
            <a:r>
              <a:rPr lang="en-US" dirty="0">
                <a:latin typeface="Nunito Sans" pitchFamily="2" charset="77"/>
              </a:rPr>
              <a:t>Punchline: Transformative experiences are hard.</a:t>
            </a:r>
          </a:p>
          <a:p>
            <a:endParaRPr lang="en-US" dirty="0">
              <a:latin typeface="Nunito Sans" pitchFamily="2" charset="77"/>
            </a:endParaRPr>
          </a:p>
        </p:txBody>
      </p:sp>
      <p:pic>
        <p:nvPicPr>
          <p:cNvPr id="4" name="Picture 3" descr="A black and white logo&#10;&#10;AI-generated content may be incorrect.">
            <a:extLst>
              <a:ext uri="{FF2B5EF4-FFF2-40B4-BE49-F238E27FC236}">
                <a16:creationId xmlns:a16="http://schemas.microsoft.com/office/drawing/2014/main" id="{ECD43C78-205D-FC02-0B4C-65CB0926A2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32134644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414B7-444F-D170-574C-EBEDB8CA29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CB5BCD-50C0-2E9C-10DC-C8763787C660}"/>
              </a:ext>
            </a:extLst>
          </p:cNvPr>
          <p:cNvSpPr>
            <a:spLocks noGrp="1"/>
          </p:cNvSpPr>
          <p:nvPr>
            <p:ph type="title"/>
          </p:nvPr>
        </p:nvSpPr>
        <p:spPr>
          <a:xfrm>
            <a:off x="0" y="8554952"/>
            <a:ext cx="14974229" cy="3250420"/>
          </a:xfrm>
        </p:spPr>
        <p:txBody>
          <a:bodyPr>
            <a:normAutofit fontScale="90000"/>
          </a:bodyPr>
          <a:lstStyle/>
          <a:p>
            <a:pPr algn="r"/>
            <a:r>
              <a:rPr lang="en-US" dirty="0">
                <a:solidFill>
                  <a:srgbClr val="000000"/>
                </a:solidFill>
                <a:latin typeface="Franklin Gothic Medium" panose="020B0603020102020204" pitchFamily="34" charset="0"/>
              </a:rPr>
              <a:t>Thank you to Karon Dawkins, MD</a:t>
            </a:r>
            <a:br>
              <a:rPr lang="en-US" dirty="0">
                <a:solidFill>
                  <a:srgbClr val="000000"/>
                </a:solidFill>
                <a:latin typeface="Franklin Gothic Medium" panose="020B0603020102020204" pitchFamily="34" charset="0"/>
              </a:rPr>
            </a:br>
            <a:r>
              <a:rPr lang="en-US" dirty="0">
                <a:solidFill>
                  <a:srgbClr val="000000"/>
                </a:solidFill>
                <a:latin typeface="Franklin Gothic Medium" panose="020B0603020102020204" pitchFamily="34" charset="0"/>
              </a:rPr>
              <a:t>PD + Vice Chair of Education</a:t>
            </a:r>
          </a:p>
        </p:txBody>
      </p:sp>
      <p:sp>
        <p:nvSpPr>
          <p:cNvPr id="3" name="Content Placeholder 2">
            <a:extLst>
              <a:ext uri="{FF2B5EF4-FFF2-40B4-BE49-F238E27FC236}">
                <a16:creationId xmlns:a16="http://schemas.microsoft.com/office/drawing/2014/main" id="{28250A9A-6D82-36BA-03E3-A892E7D9FB15}"/>
              </a:ext>
            </a:extLst>
          </p:cNvPr>
          <p:cNvSpPr>
            <a:spLocks noGrp="1"/>
          </p:cNvSpPr>
          <p:nvPr>
            <p:ph idx="1"/>
          </p:nvPr>
        </p:nvSpPr>
        <p:spPr>
          <a:xfrm>
            <a:off x="15426800" y="0"/>
            <a:ext cx="6849478" cy="9704724"/>
          </a:xfrm>
        </p:spPr>
        <p:txBody>
          <a:bodyPr anchor="ctr">
            <a:normAutofit/>
          </a:bodyPr>
          <a:lstStyle/>
          <a:p>
            <a:r>
              <a:rPr lang="en-US" sz="4800" dirty="0">
                <a:solidFill>
                  <a:srgbClr val="000000"/>
                </a:solidFill>
                <a:latin typeface="Nunito Sans" pitchFamily="2" charset="77"/>
              </a:rPr>
              <a:t>25 years last week</a:t>
            </a:r>
          </a:p>
        </p:txBody>
      </p:sp>
      <p:pic>
        <p:nvPicPr>
          <p:cNvPr id="4" name="Picture 3" descr="A black and white logo&#10;&#10;AI-generated content may be incorrect.">
            <a:extLst>
              <a:ext uri="{FF2B5EF4-FFF2-40B4-BE49-F238E27FC236}">
                <a16:creationId xmlns:a16="http://schemas.microsoft.com/office/drawing/2014/main" id="{8583BFF2-AF18-8221-D427-591479AA274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pic>
        <p:nvPicPr>
          <p:cNvPr id="5" name="Picture 4" descr="photo of Karon Dawkins">
            <a:extLst>
              <a:ext uri="{FF2B5EF4-FFF2-40B4-BE49-F238E27FC236}">
                <a16:creationId xmlns:a16="http://schemas.microsoft.com/office/drawing/2014/main" id="{4F365564-39EC-1011-8896-C7ED1F2521E6}"/>
              </a:ext>
            </a:extLst>
          </p:cNvPr>
          <p:cNvPicPr>
            <a:picLocks noChangeAspect="1"/>
          </p:cNvPicPr>
          <p:nvPr/>
        </p:nvPicPr>
        <p:blipFill>
          <a:blip r:embed="rId3"/>
          <a:stretch>
            <a:fillRect/>
          </a:stretch>
        </p:blipFill>
        <p:spPr>
          <a:xfrm>
            <a:off x="2107722" y="1194762"/>
            <a:ext cx="10983528" cy="7315200"/>
          </a:xfrm>
          <a:prstGeom prst="rect">
            <a:avLst/>
          </a:prstGeom>
        </p:spPr>
      </p:pic>
    </p:spTree>
    <p:extLst>
      <p:ext uri="{BB962C8B-B14F-4D97-AF65-F5344CB8AC3E}">
        <p14:creationId xmlns:p14="http://schemas.microsoft.com/office/powerpoint/2010/main" val="6012421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EBCE9-CE29-88FB-8981-894487A4239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59FF48-021A-E3D5-A77C-3900D53DE7E3}"/>
              </a:ext>
            </a:extLst>
          </p:cNvPr>
          <p:cNvSpPr>
            <a:spLocks noGrp="1"/>
          </p:cNvSpPr>
          <p:nvPr>
            <p:ph type="title"/>
          </p:nvPr>
        </p:nvSpPr>
        <p:spPr/>
        <p:txBody>
          <a:bodyPr>
            <a:normAutofit fontScale="90000"/>
          </a:bodyPr>
          <a:lstStyle/>
          <a:p>
            <a:r>
              <a:rPr lang="en-US" dirty="0">
                <a:latin typeface="Franklin Gothic Medium" panose="020B0603020102020204" pitchFamily="34" charset="0"/>
              </a:rPr>
              <a:t>#10 Love the People who Made you a Vampire</a:t>
            </a:r>
          </a:p>
        </p:txBody>
      </p:sp>
      <p:sp>
        <p:nvSpPr>
          <p:cNvPr id="3" name="Content Placeholder 2">
            <a:extLst>
              <a:ext uri="{FF2B5EF4-FFF2-40B4-BE49-F238E27FC236}">
                <a16:creationId xmlns:a16="http://schemas.microsoft.com/office/drawing/2014/main" id="{90FA6DF3-1CFC-2D6A-0075-824D12DF386E}"/>
              </a:ext>
            </a:extLst>
          </p:cNvPr>
          <p:cNvSpPr>
            <a:spLocks noGrp="1"/>
          </p:cNvSpPr>
          <p:nvPr>
            <p:ph idx="1"/>
          </p:nvPr>
        </p:nvSpPr>
        <p:spPr/>
        <p:txBody>
          <a:bodyPr>
            <a:normAutofit fontScale="92500" lnSpcReduction="20000"/>
          </a:bodyPr>
          <a:lstStyle/>
          <a:p>
            <a:r>
              <a:rPr lang="en-US" dirty="0">
                <a:latin typeface="Nunito Sans" pitchFamily="2" charset="77"/>
              </a:rPr>
              <a:t>What if, beyond continuity within the profession, we sought continuity with the communities which ultimately sustain us?</a:t>
            </a:r>
          </a:p>
          <a:p>
            <a:endParaRPr lang="en-US" dirty="0">
              <a:latin typeface="Nunito Sans" pitchFamily="2" charset="77"/>
            </a:endParaRPr>
          </a:p>
          <a:p>
            <a:r>
              <a:rPr lang="en-US" dirty="0">
                <a:latin typeface="Nunito Sans" pitchFamily="2" charset="77"/>
              </a:rPr>
              <a:t>In a polarized society, we need a two textbook approach to rebuild trust in a medicine which truly serves “the general interest of the community.”</a:t>
            </a:r>
          </a:p>
          <a:p>
            <a:endParaRPr lang="en-US" dirty="0">
              <a:latin typeface="Nunito Sans" pitchFamily="2" charset="77"/>
            </a:endParaRPr>
          </a:p>
          <a:p>
            <a:r>
              <a:rPr lang="en-US" i="1" dirty="0">
                <a:latin typeface="Nunito Sans" pitchFamily="2" charset="77"/>
              </a:rPr>
              <a:t>Punchline: A community-serving GME system is the true transformation.</a:t>
            </a:r>
          </a:p>
        </p:txBody>
      </p:sp>
      <p:pic>
        <p:nvPicPr>
          <p:cNvPr id="4" name="Picture 3" descr="A black and white logo&#10;&#10;AI-generated content may be incorrect.">
            <a:extLst>
              <a:ext uri="{FF2B5EF4-FFF2-40B4-BE49-F238E27FC236}">
                <a16:creationId xmlns:a16="http://schemas.microsoft.com/office/drawing/2014/main" id="{AB505D3F-7DF8-5AEA-D208-036016C846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33734454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91C5D8-839B-17F9-E915-88265993F757}"/>
              </a:ext>
            </a:extLst>
          </p:cNvPr>
          <p:cNvSpPr>
            <a:spLocks noGrp="1"/>
          </p:cNvSpPr>
          <p:nvPr>
            <p:ph type="title"/>
          </p:nvPr>
        </p:nvSpPr>
        <p:spPr>
          <a:xfrm>
            <a:off x="1219200" y="549276"/>
            <a:ext cx="21945600" cy="2286000"/>
          </a:xfrm>
        </p:spPr>
        <p:txBody>
          <a:bodyPr anchor="ctr">
            <a:normAutofit/>
          </a:bodyPr>
          <a:lstStyle/>
          <a:p>
            <a:r>
              <a:rPr lang="en-US" dirty="0">
                <a:latin typeface="Franklin Gothic Medium" panose="020B0603020102020204" pitchFamily="34" charset="0"/>
              </a:rPr>
              <a:t>Learn Vampire Strategies with Others</a:t>
            </a:r>
          </a:p>
        </p:txBody>
      </p:sp>
      <p:pic>
        <p:nvPicPr>
          <p:cNvPr id="4" name="Picture 3">
            <a:extLst>
              <a:ext uri="{FF2B5EF4-FFF2-40B4-BE49-F238E27FC236}">
                <a16:creationId xmlns:a16="http://schemas.microsoft.com/office/drawing/2014/main" id="{24FFE651-7E55-3E41-81D2-6D25541ED673}"/>
              </a:ext>
            </a:extLst>
          </p:cNvPr>
          <p:cNvPicPr>
            <a:picLocks noChangeAspect="1"/>
          </p:cNvPicPr>
          <p:nvPr/>
        </p:nvPicPr>
        <p:blipFill>
          <a:blip r:embed="rId2"/>
          <a:stretch>
            <a:fillRect/>
          </a:stretch>
        </p:blipFill>
        <p:spPr>
          <a:xfrm>
            <a:off x="5309935" y="3200411"/>
            <a:ext cx="13764130" cy="7879965"/>
          </a:xfrm>
          <a:prstGeom prst="rect">
            <a:avLst/>
          </a:prstGeom>
          <a:noFill/>
        </p:spPr>
      </p:pic>
      <p:pic>
        <p:nvPicPr>
          <p:cNvPr id="5" name="Picture 4" descr="A black and white logo&#10;&#10;AI-generated content may be incorrect.">
            <a:extLst>
              <a:ext uri="{FF2B5EF4-FFF2-40B4-BE49-F238E27FC236}">
                <a16:creationId xmlns:a16="http://schemas.microsoft.com/office/drawing/2014/main" id="{4D02586E-9DC2-F55D-451B-8F546F98C3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27825672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FBEDBE8-6A72-C068-AFC6-AB93D8526B87}"/>
              </a:ext>
            </a:extLst>
          </p:cNvPr>
          <p:cNvSpPr>
            <a:spLocks noGrp="1"/>
          </p:cNvSpPr>
          <p:nvPr>
            <p:ph type="sldNum" sz="quarter" idx="12"/>
          </p:nvPr>
        </p:nvSpPr>
        <p:spPr/>
        <p:txBody>
          <a:bodyPr/>
          <a:lstStyle/>
          <a:p>
            <a:fld id="{48F63A3B-78C7-47BE-AE5E-E10140E04643}" type="slidenum">
              <a:rPr lang="en-US" smtClean="0"/>
              <a:t>4</a:t>
            </a:fld>
            <a:endParaRPr lang="en-US"/>
          </a:p>
        </p:txBody>
      </p:sp>
      <p:pic>
        <p:nvPicPr>
          <p:cNvPr id="3" name="Picture 2">
            <a:extLst>
              <a:ext uri="{FF2B5EF4-FFF2-40B4-BE49-F238E27FC236}">
                <a16:creationId xmlns:a16="http://schemas.microsoft.com/office/drawing/2014/main" id="{EA7AF539-FD5B-C719-6587-6765D6F10E2B}"/>
              </a:ext>
            </a:extLst>
          </p:cNvPr>
          <p:cNvPicPr>
            <a:picLocks noChangeAspect="1"/>
          </p:cNvPicPr>
          <p:nvPr/>
        </p:nvPicPr>
        <p:blipFill>
          <a:blip r:embed="rId2"/>
          <a:stretch>
            <a:fillRect/>
          </a:stretch>
        </p:blipFill>
        <p:spPr>
          <a:xfrm>
            <a:off x="928589" y="3200400"/>
            <a:ext cx="22482495" cy="7315200"/>
          </a:xfrm>
          <a:prstGeom prst="rect">
            <a:avLst/>
          </a:prstGeom>
        </p:spPr>
      </p:pic>
      <p:pic>
        <p:nvPicPr>
          <p:cNvPr id="4" name="Picture 3" descr="A black and white logo&#10;&#10;AI-generated content may be incorrect.">
            <a:extLst>
              <a:ext uri="{FF2B5EF4-FFF2-40B4-BE49-F238E27FC236}">
                <a16:creationId xmlns:a16="http://schemas.microsoft.com/office/drawing/2014/main" id="{9665140A-2E01-5CC6-5F69-2D508EC03D6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
        <p:nvSpPr>
          <p:cNvPr id="5" name="Title 1">
            <a:extLst>
              <a:ext uri="{FF2B5EF4-FFF2-40B4-BE49-F238E27FC236}">
                <a16:creationId xmlns:a16="http://schemas.microsoft.com/office/drawing/2014/main" id="{37F37810-C9E8-C12F-E826-93FAD75BB733}"/>
              </a:ext>
            </a:extLst>
          </p:cNvPr>
          <p:cNvSpPr txBox="1">
            <a:spLocks/>
          </p:cNvSpPr>
          <p:nvPr/>
        </p:nvSpPr>
        <p:spPr>
          <a:xfrm>
            <a:off x="1219200" y="549276"/>
            <a:ext cx="21945600" cy="2286000"/>
          </a:xfrm>
          <a:prstGeom prst="rect">
            <a:avLst/>
          </a:prstGeom>
        </p:spPr>
        <p:txBody>
          <a:bodyPr/>
          <a:lstStyle>
            <a:lvl1pPr algn="ctr" defTabSz="1828800" rtl="0" eaLnBrk="1" latinLnBrk="0" hangingPunct="1">
              <a:spcBef>
                <a:spcPct val="0"/>
              </a:spcBef>
              <a:buNone/>
              <a:defRPr sz="8800" kern="1200">
                <a:solidFill>
                  <a:schemeClr val="tx1"/>
                </a:solidFill>
                <a:latin typeface="+mj-lt"/>
                <a:ea typeface="+mj-ea"/>
                <a:cs typeface="+mj-cs"/>
              </a:defRPr>
            </a:lvl1pPr>
          </a:lstStyle>
          <a:p>
            <a:pPr algn="l"/>
            <a:r>
              <a:rPr lang="en-US" dirty="0">
                <a:latin typeface="Franklin Gothic Medium" panose="020B0603020102020204" pitchFamily="34" charset="0"/>
              </a:rPr>
              <a:t>Definition of a DIO</a:t>
            </a:r>
          </a:p>
        </p:txBody>
      </p:sp>
    </p:spTree>
    <p:extLst>
      <p:ext uri="{BB962C8B-B14F-4D97-AF65-F5344CB8AC3E}">
        <p14:creationId xmlns:p14="http://schemas.microsoft.com/office/powerpoint/2010/main" val="908703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F7FA52-3F3A-1F4C-8ED1-E6A90537FB7F}"/>
              </a:ext>
            </a:extLst>
          </p:cNvPr>
          <p:cNvSpPr>
            <a:spLocks noGrp="1"/>
          </p:cNvSpPr>
          <p:nvPr>
            <p:ph type="title"/>
          </p:nvPr>
        </p:nvSpPr>
        <p:spPr/>
        <p:txBody>
          <a:bodyPr/>
          <a:lstStyle/>
          <a:p>
            <a:pPr algn="l"/>
            <a:r>
              <a:rPr lang="en-US" dirty="0">
                <a:latin typeface="Franklin Gothic Medium" panose="020B0603020102020204" pitchFamily="34" charset="0"/>
              </a:rPr>
              <a:t>Conflict of Interest Disclosure</a:t>
            </a:r>
          </a:p>
        </p:txBody>
      </p:sp>
      <p:sp>
        <p:nvSpPr>
          <p:cNvPr id="3" name="Content Placeholder 2">
            <a:extLst>
              <a:ext uri="{FF2B5EF4-FFF2-40B4-BE49-F238E27FC236}">
                <a16:creationId xmlns:a16="http://schemas.microsoft.com/office/drawing/2014/main" id="{2331769A-C462-F740-9E68-0E79916D9B23}"/>
              </a:ext>
            </a:extLst>
          </p:cNvPr>
          <p:cNvSpPr>
            <a:spLocks noGrp="1"/>
          </p:cNvSpPr>
          <p:nvPr>
            <p:ph idx="1"/>
          </p:nvPr>
        </p:nvSpPr>
        <p:spPr>
          <a:xfrm>
            <a:off x="1676402" y="3123636"/>
            <a:ext cx="13456256" cy="7006768"/>
          </a:xfrm>
        </p:spPr>
        <p:txBody>
          <a:bodyPr>
            <a:noAutofit/>
          </a:bodyPr>
          <a:lstStyle/>
          <a:p>
            <a:r>
              <a:rPr lang="en-US" sz="4000" dirty="0">
                <a:latin typeface="Nunito Sans" pitchFamily="2" charset="77"/>
              </a:rPr>
              <a:t>Salary from Denver Health</a:t>
            </a:r>
          </a:p>
          <a:p>
            <a:r>
              <a:rPr lang="en-US" sz="4000" dirty="0">
                <a:latin typeface="Nunito Sans" pitchFamily="2" charset="77"/>
              </a:rPr>
              <a:t>Royalty payments from American Psychiatric Publishing, Yale University Press, Johns Hopkins University Press</a:t>
            </a:r>
          </a:p>
          <a:p>
            <a:r>
              <a:rPr lang="en-US" sz="4000" dirty="0">
                <a:latin typeface="Nunito Sans" pitchFamily="2" charset="77"/>
              </a:rPr>
              <a:t>Previous grant support from the University of Chicago, Department of Justice, Victims of Crime Act, HRSA</a:t>
            </a:r>
          </a:p>
          <a:p>
            <a:r>
              <a:rPr lang="en-US" sz="4000" dirty="0">
                <a:latin typeface="Nunito Sans" pitchFamily="2" charset="77"/>
              </a:rPr>
              <a:t>Current grant support from CDPHE, CDLE, Duke</a:t>
            </a:r>
          </a:p>
          <a:p>
            <a:r>
              <a:rPr lang="en-US" sz="4000" dirty="0">
                <a:latin typeface="Nunito Sans" pitchFamily="2" charset="77"/>
              </a:rPr>
              <a:t>No past or present industry relationships</a:t>
            </a:r>
          </a:p>
        </p:txBody>
      </p:sp>
      <p:pic>
        <p:nvPicPr>
          <p:cNvPr id="12" name="Picture 11" descr="The cover of The Pocket Guide to the DSM-5-TR Diagnostic Exam">
            <a:extLst>
              <a:ext uri="{FF2B5EF4-FFF2-40B4-BE49-F238E27FC236}">
                <a16:creationId xmlns:a16="http://schemas.microsoft.com/office/drawing/2014/main" id="{3EB3A9E6-FB36-C446-8630-0D62E324A24F}"/>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16354240" y="549276"/>
            <a:ext cx="2255535"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The cover of Prescribing Together: A Relational Guide to Psychopharmacology">
            <a:extLst>
              <a:ext uri="{FF2B5EF4-FFF2-40B4-BE49-F238E27FC236}">
                <a16:creationId xmlns:a16="http://schemas.microsoft.com/office/drawing/2014/main" id="{117F2F54-B616-8447-92EB-1D1A3AE26A78}"/>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19751161" y="549276"/>
            <a:ext cx="2272253" cy="41016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The cover of The Finest Traditions of My Calling">
            <a:extLst>
              <a:ext uri="{FF2B5EF4-FFF2-40B4-BE49-F238E27FC236}">
                <a16:creationId xmlns:a16="http://schemas.microsoft.com/office/drawing/2014/main" id="{A2C5E9BD-9161-5740-A44C-4C7ADFCCB7C8}"/>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15132658" y="5186780"/>
            <a:ext cx="4101096" cy="61289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The cover of Progress Notes: One Year In The Future of Medicine">
            <a:extLst>
              <a:ext uri="{FF2B5EF4-FFF2-40B4-BE49-F238E27FC236}">
                <a16:creationId xmlns:a16="http://schemas.microsoft.com/office/drawing/2014/main" id="{7A5CEC1D-E839-CDBB-F98D-CBBEB8D2888B}"/>
              </a:ext>
            </a:extLst>
          </p:cNvPr>
          <p:cNvPicPr>
            <a:picLocks noChangeAspect="1"/>
          </p:cNvPicPr>
          <p:nvPr/>
        </p:nvPicPr>
        <p:blipFill>
          <a:blip r:embed="rId6"/>
          <a:stretch>
            <a:fillRect/>
          </a:stretch>
        </p:blipFill>
        <p:spPr>
          <a:xfrm>
            <a:off x="19751161" y="5364353"/>
            <a:ext cx="3849188" cy="5773782"/>
          </a:xfrm>
          <a:prstGeom prst="rect">
            <a:avLst/>
          </a:prstGeom>
        </p:spPr>
      </p:pic>
      <p:pic>
        <p:nvPicPr>
          <p:cNvPr id="4" name="Picture 3" descr="A black and white logo&#10;&#10;AI-generated content may be incorrect.">
            <a:extLst>
              <a:ext uri="{FF2B5EF4-FFF2-40B4-BE49-F238E27FC236}">
                <a16:creationId xmlns:a16="http://schemas.microsoft.com/office/drawing/2014/main" id="{5D233303-9AF7-93BB-4891-7AC24A8F93D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1286621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37E6C-A013-643D-C9F4-1EAF334515BD}"/>
              </a:ext>
            </a:extLst>
          </p:cNvPr>
          <p:cNvSpPr>
            <a:spLocks noGrp="1"/>
          </p:cNvSpPr>
          <p:nvPr>
            <p:ph type="title"/>
          </p:nvPr>
        </p:nvSpPr>
        <p:spPr>
          <a:xfrm>
            <a:off x="308187" y="403014"/>
            <a:ext cx="14329348" cy="11142132"/>
          </a:xfrm>
        </p:spPr>
        <p:txBody>
          <a:bodyPr vert="horz" lIns="182880" tIns="91440" rIns="182880" bIns="91440" rtlCol="0" anchor="ctr">
            <a:normAutofit/>
          </a:bodyPr>
          <a:lstStyle/>
          <a:p>
            <a:pPr algn="r"/>
            <a:r>
              <a:rPr lang="en-US" sz="6000" cap="all" spc="400" dirty="0">
                <a:latin typeface="Franklin Gothic Medium" panose="020B0603020102020204" pitchFamily="34" charset="0"/>
              </a:rPr>
              <a:t>One-LINE AI SUMMARY of </a:t>
            </a:r>
            <a:r>
              <a:rPr lang="en-US" sz="6000" i="1" cap="all" spc="400" dirty="0">
                <a:latin typeface="Franklin Gothic Medium" panose="020B0603020102020204" pitchFamily="34" charset="0"/>
              </a:rPr>
              <a:t>Progress Notes</a:t>
            </a:r>
            <a:r>
              <a:rPr lang="en-US" sz="6000" cap="all" spc="400" dirty="0">
                <a:latin typeface="Franklin Gothic Medium" panose="020B0603020102020204" pitchFamily="34" charset="0"/>
              </a:rPr>
              <a:t>: </a:t>
            </a:r>
            <a:br>
              <a:rPr lang="en-US" sz="6000" cap="all" spc="400" dirty="0">
                <a:latin typeface="Franklin Gothic Medium" panose="020B0603020102020204" pitchFamily="34" charset="0"/>
              </a:rPr>
            </a:br>
            <a:br>
              <a:rPr lang="en-US" sz="6000" cap="all" spc="400" dirty="0">
                <a:latin typeface="Franklin Gothic Medium" panose="020B0603020102020204" pitchFamily="34" charset="0"/>
              </a:rPr>
            </a:br>
            <a:r>
              <a:rPr lang="en-US" sz="6000" spc="400" dirty="0">
                <a:latin typeface="Franklin Gothic Medium" panose="020B0603020102020204" pitchFamily="34" charset="0"/>
              </a:rPr>
              <a:t>After five years watching medical students closely, I learned entering the Match is less about choosing a specialty and more about choosing which kind of monster to become: Hero, Ghost, Werewolf, or Vampire… and that we help them choose better if we build community &amp; continuity.</a:t>
            </a:r>
          </a:p>
        </p:txBody>
      </p:sp>
      <p:sp>
        <p:nvSpPr>
          <p:cNvPr id="5" name="TextBox 4">
            <a:extLst>
              <a:ext uri="{FF2B5EF4-FFF2-40B4-BE49-F238E27FC236}">
                <a16:creationId xmlns:a16="http://schemas.microsoft.com/office/drawing/2014/main" id="{3472F7A3-42B8-F281-4179-9F8DBC3DDCD7}"/>
              </a:ext>
            </a:extLst>
          </p:cNvPr>
          <p:cNvSpPr txBox="1"/>
          <p:nvPr/>
        </p:nvSpPr>
        <p:spPr>
          <a:xfrm>
            <a:off x="16026430" y="5195148"/>
            <a:ext cx="6193852" cy="11142132"/>
          </a:xfrm>
          <a:prstGeom prst="rect">
            <a:avLst/>
          </a:prstGeom>
        </p:spPr>
        <p:txBody>
          <a:bodyPr vert="horz" lIns="182880" tIns="91440" rIns="182880" bIns="91440" rtlCol="0" anchor="ctr">
            <a:normAutofit/>
          </a:bodyPr>
          <a:lstStyle/>
          <a:p>
            <a:pPr defTabSz="1828800">
              <a:spcAft>
                <a:spcPts val="400"/>
              </a:spcAft>
              <a:buClr>
                <a:schemeClr val="accent1"/>
              </a:buClr>
              <a:buSzPct val="100000"/>
            </a:pPr>
            <a:r>
              <a:rPr lang="en-US" sz="4000" dirty="0">
                <a:latin typeface="Nunito Sans" pitchFamily="2" charset="77"/>
              </a:rPr>
              <a:t>German woodcut of a revenant, circa 1500</a:t>
            </a:r>
          </a:p>
        </p:txBody>
      </p:sp>
      <p:pic>
        <p:nvPicPr>
          <p:cNvPr id="3" name="Picture 2" descr="A practical guide to Moravian vampires and the vampire panic">
            <a:extLst>
              <a:ext uri="{FF2B5EF4-FFF2-40B4-BE49-F238E27FC236}">
                <a16:creationId xmlns:a16="http://schemas.microsoft.com/office/drawing/2014/main" id="{9D1D8DDB-C736-D2CC-ACE7-C4D27E6F639E}"/>
              </a:ext>
            </a:extLst>
          </p:cNvPr>
          <p:cNvPicPr>
            <a:picLocks noChangeAspect="1"/>
          </p:cNvPicPr>
          <p:nvPr/>
        </p:nvPicPr>
        <p:blipFill>
          <a:blip r:embed="rId3"/>
          <a:stretch>
            <a:fillRect/>
          </a:stretch>
        </p:blipFill>
        <p:spPr>
          <a:xfrm>
            <a:off x="15616282" y="403014"/>
            <a:ext cx="6604000" cy="9753600"/>
          </a:xfrm>
          <a:prstGeom prst="rect">
            <a:avLst/>
          </a:prstGeom>
        </p:spPr>
      </p:pic>
      <p:pic>
        <p:nvPicPr>
          <p:cNvPr id="6" name="Picture 5" descr="A black and white logo&#10;&#10;AI-generated content may be incorrect.">
            <a:extLst>
              <a:ext uri="{FF2B5EF4-FFF2-40B4-BE49-F238E27FC236}">
                <a16:creationId xmlns:a16="http://schemas.microsoft.com/office/drawing/2014/main" id="{C408552E-1C18-782A-32C6-F052871C08F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652990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F97F8-BE5A-02C6-B942-0775F7DB0B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66E1A6-029F-E540-BE5F-54057855B1F0}"/>
              </a:ext>
            </a:extLst>
          </p:cNvPr>
          <p:cNvSpPr>
            <a:spLocks noGrp="1"/>
          </p:cNvSpPr>
          <p:nvPr>
            <p:ph type="title"/>
          </p:nvPr>
        </p:nvSpPr>
        <p:spPr>
          <a:xfrm>
            <a:off x="6559369" y="0"/>
            <a:ext cx="9453393" cy="9785394"/>
          </a:xfrm>
        </p:spPr>
        <p:txBody>
          <a:bodyPr vert="horz" lIns="182880" tIns="91440" rIns="182880" bIns="91440" rtlCol="0" anchor="ctr">
            <a:normAutofit/>
          </a:bodyPr>
          <a:lstStyle/>
          <a:p>
            <a:pPr algn="l"/>
            <a:r>
              <a:rPr lang="en-US" sz="4800" spc="400" dirty="0">
                <a:latin typeface="Nunito Sans" pitchFamily="2" charset="77"/>
              </a:rPr>
              <a:t>We often call doctors heroes; because, like heroes, they save the day.</a:t>
            </a:r>
            <a:br>
              <a:rPr lang="en-US" sz="4800" spc="400" dirty="0">
                <a:latin typeface="Nunito Sans" pitchFamily="2" charset="77"/>
              </a:rPr>
            </a:br>
            <a:br>
              <a:rPr lang="en-US" sz="4800" spc="400" dirty="0">
                <a:latin typeface="Nunito Sans" pitchFamily="2" charset="77"/>
              </a:rPr>
            </a:br>
            <a:r>
              <a:rPr lang="en-US" sz="4800" spc="400" dirty="0">
                <a:latin typeface="Nunito Sans" pitchFamily="2" charset="77"/>
              </a:rPr>
              <a:t>But heroes are celebrated for flying away unchanged. </a:t>
            </a:r>
            <a:br>
              <a:rPr lang="en-US" sz="4800" spc="400" dirty="0">
                <a:latin typeface="Nunito Sans" pitchFamily="2" charset="77"/>
              </a:rPr>
            </a:br>
            <a:br>
              <a:rPr lang="en-US" sz="4800" spc="400" dirty="0">
                <a:latin typeface="Nunito Sans" pitchFamily="2" charset="77"/>
              </a:rPr>
            </a:br>
            <a:r>
              <a:rPr lang="en-US" sz="4800" spc="400" dirty="0">
                <a:latin typeface="Nunito Sans" pitchFamily="2" charset="77"/>
              </a:rPr>
              <a:t>In real life, saving the day changes you, wears you out.</a:t>
            </a:r>
            <a:br>
              <a:rPr lang="en-US" sz="4800" spc="400" dirty="0">
                <a:latin typeface="Nunito Sans" pitchFamily="2" charset="77"/>
              </a:rPr>
            </a:br>
            <a:br>
              <a:rPr lang="en-US" sz="4800" spc="400" dirty="0">
                <a:latin typeface="Nunito Sans" pitchFamily="2" charset="77"/>
              </a:rPr>
            </a:br>
            <a:r>
              <a:rPr lang="en-US" sz="4800" spc="400" dirty="0">
                <a:latin typeface="Nunito Sans" pitchFamily="2" charset="77"/>
              </a:rPr>
              <a:t>When heroes burnout, they become ghosts. </a:t>
            </a:r>
          </a:p>
        </p:txBody>
      </p:sp>
      <p:pic>
        <p:nvPicPr>
          <p:cNvPr id="5" name="Picture 2" descr="Don't Give Up the Ghost - AMLE">
            <a:extLst>
              <a:ext uri="{FF2B5EF4-FFF2-40B4-BE49-F238E27FC236}">
                <a16:creationId xmlns:a16="http://schemas.microsoft.com/office/drawing/2014/main" id="{B2972405-F078-AB7E-35DA-F67589B02BF7}"/>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6397598" y="0"/>
            <a:ext cx="5852800" cy="879818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a:extLst>
              <a:ext uri="{FF2B5EF4-FFF2-40B4-BE49-F238E27FC236}">
                <a16:creationId xmlns:a16="http://schemas.microsoft.com/office/drawing/2014/main" id="{6A232532-67D9-AAFF-39DD-F1A44D42381B}"/>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29330" y="83878"/>
            <a:ext cx="5845204" cy="8798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descr="A black and white logo&#10;&#10;AI-generated content may be incorrect.">
            <a:extLst>
              <a:ext uri="{FF2B5EF4-FFF2-40B4-BE49-F238E27FC236}">
                <a16:creationId xmlns:a16="http://schemas.microsoft.com/office/drawing/2014/main" id="{6A5C315F-8964-CC36-7339-6FCF0DF5C0F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2214112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B0BDCD-A49B-834F-0B26-DCABB7356890}"/>
              </a:ext>
            </a:extLst>
          </p:cNvPr>
          <p:cNvSpPr>
            <a:spLocks noGrp="1"/>
          </p:cNvSpPr>
          <p:nvPr>
            <p:ph type="title"/>
          </p:nvPr>
        </p:nvSpPr>
        <p:spPr>
          <a:xfrm>
            <a:off x="5852800" y="-562486"/>
            <a:ext cx="10569504" cy="10838340"/>
          </a:xfrm>
        </p:spPr>
        <p:txBody>
          <a:bodyPr vert="horz" lIns="182880" tIns="91440" rIns="182880" bIns="91440" rtlCol="0" anchor="ctr">
            <a:normAutofit/>
          </a:bodyPr>
          <a:lstStyle/>
          <a:p>
            <a:pPr algn="l"/>
            <a:r>
              <a:rPr lang="en-US" sz="4800" spc="400" dirty="0">
                <a:latin typeface="Nunito Sans" pitchFamily="2" charset="77"/>
              </a:rPr>
              <a:t>To prevent burnout, we’ve added wellness initiatives which have recast residency as shift-work.</a:t>
            </a:r>
            <a:br>
              <a:rPr lang="en-US" sz="4800" spc="400" dirty="0">
                <a:latin typeface="Nunito Sans" pitchFamily="2" charset="77"/>
              </a:rPr>
            </a:br>
            <a:br>
              <a:rPr lang="en-US" sz="4800" spc="400" dirty="0">
                <a:latin typeface="Nunito Sans" pitchFamily="2" charset="77"/>
              </a:rPr>
            </a:br>
            <a:r>
              <a:rPr lang="en-US" sz="4800" spc="400" dirty="0">
                <a:latin typeface="Nunito Sans" pitchFamily="2" charset="77"/>
              </a:rPr>
              <a:t>In pursuit of work-life balance, today’s residents go back and forth between periods of intense labor in the hospital and being off service.</a:t>
            </a:r>
            <a:br>
              <a:rPr lang="en-US" sz="4800" spc="400" dirty="0">
                <a:latin typeface="Nunito Sans" pitchFamily="2" charset="77"/>
              </a:rPr>
            </a:br>
            <a:br>
              <a:rPr lang="en-US" sz="4800" spc="400" dirty="0">
                <a:latin typeface="Nunito Sans" pitchFamily="2" charset="77"/>
              </a:rPr>
            </a:br>
            <a:r>
              <a:rPr lang="en-US" sz="4800" spc="400" dirty="0">
                <a:latin typeface="Nunito Sans" pitchFamily="2" charset="77"/>
              </a:rPr>
              <a:t>This back-and-forth is what the shape-shifting werewolves do.</a:t>
            </a:r>
          </a:p>
        </p:txBody>
      </p:sp>
      <p:pic>
        <p:nvPicPr>
          <p:cNvPr id="5" name="Picture 2" descr="Don't Give Up the Ghost - AMLE">
            <a:extLst>
              <a:ext uri="{FF2B5EF4-FFF2-40B4-BE49-F238E27FC236}">
                <a16:creationId xmlns:a16="http://schemas.microsoft.com/office/drawing/2014/main" id="{32AC14CD-DCF6-64B8-CD37-3F622AD91C56}"/>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41959"/>
            <a:ext cx="5852800" cy="87981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Module talk:Werewolf | Werewolves Wiki | Fandom">
            <a:extLst>
              <a:ext uri="{FF2B5EF4-FFF2-40B4-BE49-F238E27FC236}">
                <a16:creationId xmlns:a16="http://schemas.microsoft.com/office/drawing/2014/main" id="{1A80F0AB-BE73-053D-9420-4F69927E9151}"/>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a:fillRect/>
          </a:stretch>
        </p:blipFill>
        <p:spPr bwMode="auto">
          <a:xfrm>
            <a:off x="16422304" y="42899"/>
            <a:ext cx="5867988" cy="879724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black and white logo&#10;&#10;AI-generated content may be incorrect.">
            <a:extLst>
              <a:ext uri="{FF2B5EF4-FFF2-40B4-BE49-F238E27FC236}">
                <a16:creationId xmlns:a16="http://schemas.microsoft.com/office/drawing/2014/main" id="{0A366F08-5EB5-9FB0-5032-0F975F1242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spTree>
    <p:extLst>
      <p:ext uri="{BB962C8B-B14F-4D97-AF65-F5344CB8AC3E}">
        <p14:creationId xmlns:p14="http://schemas.microsoft.com/office/powerpoint/2010/main" val="3064814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5FF5BD-0DED-DEFE-D460-45D10C206B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B4BEFA-2EDB-51C9-BE4B-C0CCAD67213B}"/>
              </a:ext>
            </a:extLst>
          </p:cNvPr>
          <p:cNvSpPr>
            <a:spLocks noGrp="1"/>
          </p:cNvSpPr>
          <p:nvPr>
            <p:ph type="title"/>
          </p:nvPr>
        </p:nvSpPr>
        <p:spPr>
          <a:xfrm>
            <a:off x="0" y="8882078"/>
            <a:ext cx="24054670" cy="2926080"/>
          </a:xfrm>
        </p:spPr>
        <p:txBody>
          <a:bodyPr vert="horz" lIns="182880" tIns="91440" rIns="182880" bIns="91440" rtlCol="0" anchor="ctr">
            <a:normAutofit/>
          </a:bodyPr>
          <a:lstStyle/>
          <a:p>
            <a:r>
              <a:rPr lang="en-US" sz="4800" spc="400" dirty="0">
                <a:latin typeface="Nunito Sans" pitchFamily="2" charset="77"/>
              </a:rPr>
              <a:t>As a DIO, my job is to make better monsters: vampires.</a:t>
            </a:r>
          </a:p>
        </p:txBody>
      </p:sp>
      <p:pic>
        <p:nvPicPr>
          <p:cNvPr id="5" name="Picture 2" descr="Don't Give Up the Ghost - AMLE">
            <a:extLst>
              <a:ext uri="{FF2B5EF4-FFF2-40B4-BE49-F238E27FC236}">
                <a16:creationId xmlns:a16="http://schemas.microsoft.com/office/drawing/2014/main" id="{7AF611F6-6F8C-AF3D-56F2-71F0BC77CA79}"/>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496268" y="22"/>
            <a:ext cx="5852800" cy="879818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Module talk:Werewolf | Werewolves Wiki | Fandom">
            <a:extLst>
              <a:ext uri="{FF2B5EF4-FFF2-40B4-BE49-F238E27FC236}">
                <a16:creationId xmlns:a16="http://schemas.microsoft.com/office/drawing/2014/main" id="{492098D4-0D60-D531-AD8A-1975173BE8B9}"/>
              </a:ext>
            </a:extLst>
          </p:cNvPr>
          <p:cNvPicPr>
            <a:picLocks noChangeAspect="1" noChangeArrowheads="1"/>
          </p:cNvPicPr>
          <p:nvPr/>
        </p:nvPicPr>
        <p:blipFill rotWithShape="1">
          <a:blip r:embed="rId3">
            <a:extLst>
              <a:ext uri="{28A0092B-C50C-407E-A947-70E740481C1C}">
                <a14:useLocalDpi xmlns:a14="http://schemas.microsoft.com/office/drawing/2010/main"/>
              </a:ext>
            </a:extLst>
          </a:blip>
          <a:srcRect/>
          <a:stretch>
            <a:fillRect/>
          </a:stretch>
        </p:blipFill>
        <p:spPr bwMode="auto">
          <a:xfrm>
            <a:off x="12349068" y="960"/>
            <a:ext cx="5867988" cy="879724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 descr="A practical guide to Moravian vampires and the vampire panic">
            <a:extLst>
              <a:ext uri="{FF2B5EF4-FFF2-40B4-BE49-F238E27FC236}">
                <a16:creationId xmlns:a16="http://schemas.microsoft.com/office/drawing/2014/main" id="{A7849C7A-F156-30C8-8154-762FFE70815E}"/>
              </a:ext>
            </a:extLst>
          </p:cNvPr>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18531199" y="21"/>
            <a:ext cx="5860398" cy="879818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black and white logo&#10;&#10;AI-generated content may be incorrect.">
            <a:extLst>
              <a:ext uri="{FF2B5EF4-FFF2-40B4-BE49-F238E27FC236}">
                <a16:creationId xmlns:a16="http://schemas.microsoft.com/office/drawing/2014/main" id="{6EE65C97-9709-E624-A4C7-7DA20B08516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8589" y="11805372"/>
            <a:ext cx="7367031" cy="1426467"/>
          </a:xfrm>
          <a:prstGeom prst="rect">
            <a:avLst/>
          </a:prstGeom>
        </p:spPr>
      </p:pic>
      <p:pic>
        <p:nvPicPr>
          <p:cNvPr id="4" name="Picture 4">
            <a:extLst>
              <a:ext uri="{FF2B5EF4-FFF2-40B4-BE49-F238E27FC236}">
                <a16:creationId xmlns:a16="http://schemas.microsoft.com/office/drawing/2014/main" id="{6D8690D7-7C64-DF20-7A04-2C7B0699803E}"/>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29330" y="83878"/>
            <a:ext cx="5845204" cy="87982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16693533"/>
      </p:ext>
    </p:extLst>
  </p:cSld>
  <p:clrMapOvr>
    <a:masterClrMapping/>
  </p:clrMapOvr>
</p:sld>
</file>

<file path=ppt/theme/theme1.xml><?xml version="1.0" encoding="utf-8"?>
<a:theme xmlns:a="http://schemas.openxmlformats.org/drawingml/2006/main" name="Office Theme">
  <a:themeElements>
    <a:clrScheme name="Custom 3">
      <a:dk1>
        <a:srgbClr val="222944"/>
      </a:dk1>
      <a:lt1>
        <a:sysClr val="window" lastClr="FFFFFF"/>
      </a:lt1>
      <a:dk2>
        <a:srgbClr val="222944"/>
      </a:dk2>
      <a:lt2>
        <a:srgbClr val="006BA6"/>
      </a:lt2>
      <a:accent1>
        <a:srgbClr val="FFB81C"/>
      </a:accent1>
      <a:accent2>
        <a:srgbClr val="006BA6"/>
      </a:accent2>
      <a:accent3>
        <a:srgbClr val="6BBBAE"/>
      </a:accent3>
      <a:accent4>
        <a:srgbClr val="41B6E6"/>
      </a:accent4>
      <a:accent5>
        <a:srgbClr val="582C83"/>
      </a:accent5>
      <a:accent6>
        <a:srgbClr val="FF671F"/>
      </a:accent6>
      <a:hlink>
        <a:srgbClr val="FFB81C"/>
      </a:hlink>
      <a:folHlink>
        <a:srgbClr val="41B6E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Order0 xmlns="e69fe89c-9180-4f02-ae5a-9b549971194d" xsi:nil="true"/>
    <_dlc_DocId xmlns="439ec18e-ecc0-4ccf-a84e-e160419379d4">Q52PFKETWADA-1263134763-40</_dlc_DocId>
    <_dlc_DocIdUrl xmlns="439ec18e-ecc0-4ccf-a84e-e160419379d4">
      <Url>http://pulse/administrative/prmarketing/denverhealthbrand/_layouts/15/DocIdRedir.aspx?ID=Q52PFKETWADA-1263134763-40</Url>
      <Description>Q52PFKETWADA-1263134763-40</Description>
    </_dlc_DocIdUrl>
  </documentManagement>
</p:properti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802D22216E886441BD421E70E08AAEB2" ma:contentTypeVersion="1" ma:contentTypeDescription="Create a new document." ma:contentTypeScope="" ma:versionID="ecf882eeba540f478e2c8e67023186fa">
  <xsd:schema xmlns:xsd="http://www.w3.org/2001/XMLSchema" xmlns:xs="http://www.w3.org/2001/XMLSchema" xmlns:p="http://schemas.microsoft.com/office/2006/metadata/properties" xmlns:ns2="439ec18e-ecc0-4ccf-a84e-e160419379d4" xmlns:ns3="e69fe89c-9180-4f02-ae5a-9b549971194d" targetNamespace="http://schemas.microsoft.com/office/2006/metadata/properties" ma:root="true" ma:fieldsID="a59a553fbbb1d80ded92a257e32403ce" ns2:_="" ns3:_="">
    <xsd:import namespace="439ec18e-ecc0-4ccf-a84e-e160419379d4"/>
    <xsd:import namespace="e69fe89c-9180-4f02-ae5a-9b549971194d"/>
    <xsd:element name="properties">
      <xsd:complexType>
        <xsd:sequence>
          <xsd:element name="documentManagement">
            <xsd:complexType>
              <xsd:all>
                <xsd:element ref="ns2:_dlc_DocId" minOccurs="0"/>
                <xsd:element ref="ns2:_dlc_DocIdUrl" minOccurs="0"/>
                <xsd:element ref="ns2:_dlc_DocIdPersistId" minOccurs="0"/>
                <xsd:element ref="ns3:Order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39ec18e-ecc0-4ccf-a84e-e160419379d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e69fe89c-9180-4f02-ae5a-9b549971194d" elementFormDefault="qualified">
    <xsd:import namespace="http://schemas.microsoft.com/office/2006/documentManagement/types"/>
    <xsd:import namespace="http://schemas.microsoft.com/office/infopath/2007/PartnerControls"/>
    <xsd:element name="Order0" ma:index="11" nillable="true" ma:displayName="Order" ma:internalName="Order0">
      <xsd:simpleType>
        <xsd:restriction base="dms:Number"/>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19A6124-CDD1-4B56-8BEC-2C32E52B5CD2}">
  <ds:schemaRefs>
    <ds:schemaRef ds:uri="http://purl.org/dc/elements/1.1/"/>
    <ds:schemaRef ds:uri="http://schemas.microsoft.com/office/infopath/2007/PartnerControls"/>
    <ds:schemaRef ds:uri="439ec18e-ecc0-4ccf-a84e-e160419379d4"/>
    <ds:schemaRef ds:uri="http://schemas.microsoft.com/office/2006/metadata/properties"/>
    <ds:schemaRef ds:uri="http://purl.org/dc/dcmitype/"/>
    <ds:schemaRef ds:uri="http://schemas.microsoft.com/office/2006/documentManagement/types"/>
    <ds:schemaRef ds:uri="http://www.w3.org/XML/1998/namespace"/>
    <ds:schemaRef ds:uri="e69fe89c-9180-4f02-ae5a-9b549971194d"/>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294D2DA4-20DD-4856-A663-A33754380684}">
  <ds:schemaRefs>
    <ds:schemaRef ds:uri="http://schemas.microsoft.com/sharepoint/events"/>
  </ds:schemaRefs>
</ds:datastoreItem>
</file>

<file path=customXml/itemProps3.xml><?xml version="1.0" encoding="utf-8"?>
<ds:datastoreItem xmlns:ds="http://schemas.openxmlformats.org/officeDocument/2006/customXml" ds:itemID="{A75A14A2-EA06-4542-8CA0-BD12E41977D2}">
  <ds:schemaRefs>
    <ds:schemaRef ds:uri="439ec18e-ecc0-4ccf-a84e-e160419379d4"/>
    <ds:schemaRef ds:uri="e69fe89c-9180-4f02-ae5a-9b549971194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4.xml><?xml version="1.0" encoding="utf-8"?>
<ds:datastoreItem xmlns:ds="http://schemas.openxmlformats.org/officeDocument/2006/customXml" ds:itemID="{B38FF2F7-9AC0-4979-8C36-1579D30F463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635</TotalTime>
  <Words>2085</Words>
  <Application>Microsoft Macintosh PowerPoint</Application>
  <PresentationFormat>Custom</PresentationFormat>
  <Paragraphs>173</Paragraphs>
  <Slides>37</Slides>
  <Notes>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37</vt:i4>
      </vt:variant>
    </vt:vector>
  </HeadingPairs>
  <TitlesOfParts>
    <vt:vector size="46" baseType="lpstr">
      <vt:lpstr>Arial</vt:lpstr>
      <vt:lpstr>Calibri</vt:lpstr>
      <vt:lpstr>Calibri Light</vt:lpstr>
      <vt:lpstr>Courier New</vt:lpstr>
      <vt:lpstr>Franklin Gothic Demi</vt:lpstr>
      <vt:lpstr>Franklin Gothic Medium</vt:lpstr>
      <vt:lpstr>Lato Light</vt:lpstr>
      <vt:lpstr>Nunito Sans</vt:lpstr>
      <vt:lpstr>Office Theme</vt:lpstr>
      <vt:lpstr>PowerPoint Presentation</vt:lpstr>
      <vt:lpstr>PowerPoint Presentation</vt:lpstr>
      <vt:lpstr>PowerPoint Presentation</vt:lpstr>
      <vt:lpstr>PowerPoint Presentation</vt:lpstr>
      <vt:lpstr>Conflict of Interest Disclosure</vt:lpstr>
      <vt:lpstr>One-LINE AI SUMMARY of Progress Notes:   After five years watching medical students closely, I learned entering the Match is less about choosing a specialty and more about choosing which kind of monster to become: Hero, Ghost, Werewolf, or Vampire… and that we help them choose better if we build community &amp; continuity.</vt:lpstr>
      <vt:lpstr>We often call doctors heroes; because, like heroes, they save the day.  But heroes are celebrated for flying away unchanged.   In real life, saving the day changes you, wears you out.  When heroes burnout, they become ghosts. </vt:lpstr>
      <vt:lpstr>To prevent burnout, we’ve added wellness initiatives which have recast residency as shift-work.  In pursuit of work-life balance, today’s residents go back and forth between periods of intense labor in the hospital and being off service.  This back-and-forth is what the shape-shifting werewolves do.</vt:lpstr>
      <vt:lpstr>As a DIO, my job is to make better monsters: vampires.</vt:lpstr>
      <vt:lpstr>As a DIO, my job is to make better monsters: vampires.</vt:lpstr>
      <vt:lpstr>--David Foster Wallace</vt:lpstr>
      <vt:lpstr>PowerPoint Presentation</vt:lpstr>
      <vt:lpstr>PowerPoint Presentation</vt:lpstr>
      <vt:lpstr>Parents, physicians, and vampires aren’t noble heroes or shift workers, but transformed people who live differently than they did before…   … For intrinsic reasons.  You parent to parent, you doctor to doctor, you vampire to vampire, not for extrinsic goods.</vt:lpstr>
      <vt:lpstr>Thank you to Georgette Dent, MD Assoc. Dean Of Student Affairs</vt:lpstr>
      <vt:lpstr>Baby 1st Research Poster</vt:lpstr>
      <vt:lpstr>Train VAMPIRES Like Hippocrates</vt:lpstr>
      <vt:lpstr>#1 Know The Rules &amp; The Role</vt:lpstr>
      <vt:lpstr>To Flourish as Vampires, We Need Continuity</vt:lpstr>
      <vt:lpstr>#2 Remember ‘The Ceiling is the Roof’</vt:lpstr>
      <vt:lpstr>What gets in the way: discontinuity</vt:lpstr>
      <vt:lpstr>#3 Learn Your Cost Report</vt:lpstr>
      <vt:lpstr>Continuity Interventions Build Vampires</vt:lpstr>
      <vt:lpstr>#4 Build Your Team</vt:lpstr>
      <vt:lpstr>Vampire Strategies for Medical Students</vt:lpstr>
      <vt:lpstr>#5 Smell Like The Sheep</vt:lpstr>
      <vt:lpstr>Vampire Strategies for Resident Physicians</vt:lpstr>
      <vt:lpstr>#6 Keep An Open Door</vt:lpstr>
      <vt:lpstr>Vampire Strategies for Attending Physicians</vt:lpstr>
      <vt:lpstr>#7 Never Waste A Rainy Day</vt:lpstr>
      <vt:lpstr>Vampire Strategies for Program Directors</vt:lpstr>
      <vt:lpstr>#8 Get Out of Town </vt:lpstr>
      <vt:lpstr>Vampire Strategies for DIO’s/Deans</vt:lpstr>
      <vt:lpstr>#9 Remember How Hard It is to Become a Vampire</vt:lpstr>
      <vt:lpstr>Thank you to Karon Dawkins, MD PD + Vice Chair of Education</vt:lpstr>
      <vt:lpstr>#10 Love the People who Made you a Vampire</vt:lpstr>
      <vt:lpstr>Learn Vampire Strategies with Others</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2023 Mission, Vision, Values, and Strategic Goals - PowerPoint_16-9</dc:title>
  <dc:creator>DenverHealth</dc:creator>
  <cp:lastModifiedBy>Nussbaum, Abraham2</cp:lastModifiedBy>
  <cp:revision>63</cp:revision>
  <dcterms:created xsi:type="dcterms:W3CDTF">2014-11-12T21:47:38Z</dcterms:created>
  <dcterms:modified xsi:type="dcterms:W3CDTF">2026-07-08T23:41:45Z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48416f65-8d3c-4aaf-9be8-aed0555ddfd2</vt:lpwstr>
  </property>
  <property fmtid="{D5CDD505-2E9C-101B-9397-08002B2CF9AE}" pid="3" name="_dlc_DocId">
    <vt:lpwstr>Q52PFKETWADA-152-5027</vt:lpwstr>
  </property>
  <property fmtid="{D5CDD505-2E9C-101B-9397-08002B2CF9AE}" pid="4" name="_dlc_DocIdUrl">
    <vt:lpwstr>http://pulse/administrative/prmarketing/_layouts/15/DocIdRedir.aspx?ID=Q52PFKETWADA-152-5027, Q52PFKETWADA-152-5027</vt:lpwstr>
  </property>
  <property fmtid="{D5CDD505-2E9C-101B-9397-08002B2CF9AE}" pid="5" name="ContentTypeId">
    <vt:lpwstr>0x010100802D22216E886441BD421E70E08AAEB2</vt:lpwstr>
  </property>
</Properties>
</file>